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Droid Serif Bold Italics" panose="020B0604020202020204" charset="0"/>
      <p:regular r:id="rId12"/>
    </p:embeddedFont>
    <p:embeddedFont>
      <p:font typeface="Montserrat Bold" panose="020B0604020202020204" charset="-18"/>
      <p:regular r:id="rId13"/>
    </p:embeddedFont>
    <p:embeddedFont>
      <p:font typeface="Open Sauce" panose="020B0604020202020204" charset="-18"/>
      <p:regular r:id="rId14"/>
    </p:embeddedFont>
    <p:embeddedFont>
      <p:font typeface="Open Sauce Bold" panose="020B0604020202020204" charset="-18"/>
      <p:regular r:id="rId15"/>
    </p:embeddedFont>
    <p:embeddedFont>
      <p:font typeface="Open Sauce Bold Italics" panose="020B0604020202020204" charset="-18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-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sv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sv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3.jpeg"/><Relationship Id="rId3" Type="http://schemas.microsoft.com/office/2007/relationships/media" Target="../media/media4.mp4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9.svg"/><Relationship Id="rId4" Type="http://schemas.openxmlformats.org/officeDocument/2006/relationships/video" Target="../media/media4.mp4"/><Relationship Id="rId9" Type="http://schemas.openxmlformats.org/officeDocument/2006/relationships/image" Target="../media/image18.pn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5.jpeg"/><Relationship Id="rId7" Type="http://schemas.openxmlformats.org/officeDocument/2006/relationships/image" Target="../media/image2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.svg"/><Relationship Id="rId3" Type="http://schemas.openxmlformats.org/officeDocument/2006/relationships/image" Target="../media/image7.svg"/><Relationship Id="rId7" Type="http://schemas.openxmlformats.org/officeDocument/2006/relationships/image" Target="../media/image39.svg"/><Relationship Id="rId12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Relationship Id="rId1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47759" y="3749017"/>
            <a:ext cx="3240241" cy="6504134"/>
          </a:xfrm>
          <a:custGeom>
            <a:avLst/>
            <a:gdLst/>
            <a:ahLst/>
            <a:cxnLst/>
            <a:rect l="l" t="t" r="r" b="b"/>
            <a:pathLst>
              <a:path w="3240241" h="6504134">
                <a:moveTo>
                  <a:pt x="0" y="0"/>
                </a:moveTo>
                <a:lnTo>
                  <a:pt x="3240241" y="0"/>
                </a:lnTo>
                <a:lnTo>
                  <a:pt x="3240241" y="6504133"/>
                </a:lnTo>
                <a:lnTo>
                  <a:pt x="0" y="6504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13032403" y="-1448305"/>
            <a:ext cx="5255597" cy="13183610"/>
            <a:chOff x="0" y="0"/>
            <a:chExt cx="1384190" cy="34722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4190" cy="3472226"/>
            </a:xfrm>
            <a:custGeom>
              <a:avLst/>
              <a:gdLst/>
              <a:ahLst/>
              <a:cxnLst/>
              <a:rect l="l" t="t" r="r" b="b"/>
              <a:pathLst>
                <a:path w="1384190" h="3472226">
                  <a:moveTo>
                    <a:pt x="0" y="0"/>
                  </a:moveTo>
                  <a:lnTo>
                    <a:pt x="1384190" y="0"/>
                  </a:lnTo>
                  <a:lnTo>
                    <a:pt x="1384190" y="3472226"/>
                  </a:lnTo>
                  <a:lnTo>
                    <a:pt x="0" y="3472226"/>
                  </a:lnTo>
                  <a:close/>
                </a:path>
              </a:pathLst>
            </a:custGeom>
            <a:solidFill>
              <a:srgbClr val="106861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4190" cy="3491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414904" y="1358995"/>
            <a:ext cx="7234999" cy="7234999"/>
          </a:xfrm>
          <a:custGeom>
            <a:avLst/>
            <a:gdLst/>
            <a:ahLst/>
            <a:cxnLst/>
            <a:rect l="l" t="t" r="r" b="b"/>
            <a:pathLst>
              <a:path w="7234999" h="7234999">
                <a:moveTo>
                  <a:pt x="0" y="0"/>
                </a:moveTo>
                <a:lnTo>
                  <a:pt x="7234999" y="0"/>
                </a:lnTo>
                <a:lnTo>
                  <a:pt x="7234999" y="7235000"/>
                </a:lnTo>
                <a:lnTo>
                  <a:pt x="0" y="7235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10106590" y="2199722"/>
            <a:ext cx="5887580" cy="5887556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0152" r="-20152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1351689"/>
            <a:ext cx="1060041" cy="848033"/>
          </a:xfrm>
          <a:custGeom>
            <a:avLst/>
            <a:gdLst/>
            <a:ahLst/>
            <a:cxnLst/>
            <a:rect l="l" t="t" r="r" b="b"/>
            <a:pathLst>
              <a:path w="1060041" h="848033">
                <a:moveTo>
                  <a:pt x="0" y="0"/>
                </a:moveTo>
                <a:lnTo>
                  <a:pt x="1060041" y="0"/>
                </a:lnTo>
                <a:lnTo>
                  <a:pt x="1060041" y="848033"/>
                </a:lnTo>
                <a:lnTo>
                  <a:pt x="0" y="8480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0" name="Group 10"/>
          <p:cNvGrpSpPr/>
          <p:nvPr/>
        </p:nvGrpSpPr>
        <p:grpSpPr>
          <a:xfrm>
            <a:off x="634679" y="3489495"/>
            <a:ext cx="78988" cy="3562352"/>
            <a:chOff x="0" y="0"/>
            <a:chExt cx="20803" cy="9382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803" cy="938233"/>
            </a:xfrm>
            <a:custGeom>
              <a:avLst/>
              <a:gdLst/>
              <a:ahLst/>
              <a:cxnLst/>
              <a:rect l="l" t="t" r="r" b="b"/>
              <a:pathLst>
                <a:path w="20803" h="938233">
                  <a:moveTo>
                    <a:pt x="0" y="0"/>
                  </a:moveTo>
                  <a:lnTo>
                    <a:pt x="20803" y="0"/>
                  </a:lnTo>
                  <a:lnTo>
                    <a:pt x="20803" y="938233"/>
                  </a:lnTo>
                  <a:lnTo>
                    <a:pt x="0" y="938233"/>
                  </a:ln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0803" cy="957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75446" y="3099666"/>
            <a:ext cx="9657182" cy="3952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10"/>
              </a:lnSpc>
            </a:pPr>
            <a:r>
              <a:rPr lang="en-US" sz="7507" b="1" spc="-15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Sashegyi Sándor Általános Iskola és Gimnázium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58721" y="8713375"/>
            <a:ext cx="6832368" cy="4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3018" spc="241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www.sashegyi.hu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54215" y="1570601"/>
            <a:ext cx="4104442" cy="47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  <a:spcBef>
                <a:spcPct val="0"/>
              </a:spcBef>
            </a:pPr>
            <a:r>
              <a:rPr lang="en-US" sz="289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OM azonosító: 032402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8721" y="8049178"/>
            <a:ext cx="5417582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329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2013 Pomáz, Iskola utca 2.</a:t>
            </a:r>
          </a:p>
        </p:txBody>
      </p:sp>
      <p:pic>
        <p:nvPicPr>
          <p:cNvPr id="17" name="Picture 1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7.655"/>
                </p14:media>
              </p:ext>
            </p:ext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cmd cmd="playFrom(0.0)">
              <p:cBhvr>
                <p:cTn id="2"/>
                <p:tgtEl>
                  <p:spTgt spid="17"/>
                </p:tgtEl>
              </p:cBhvr>
            </p:cmd>
            <p:audio>
              <p:cMediaNode vol="100000" mute="1" showWhenStopped="0">
                <p:cTn id="3"/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81967" y="-2828925"/>
            <a:ext cx="5657850" cy="56578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10892" y="0"/>
            <a:ext cx="6648057" cy="10287000"/>
            <a:chOff x="0" y="0"/>
            <a:chExt cx="1750928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0928" cy="2709333"/>
            </a:xfrm>
            <a:custGeom>
              <a:avLst/>
              <a:gdLst/>
              <a:ahLst/>
              <a:cxnLst/>
              <a:rect l="l" t="t" r="r" b="b"/>
              <a:pathLst>
                <a:path w="1750928" h="2709333">
                  <a:moveTo>
                    <a:pt x="0" y="0"/>
                  </a:moveTo>
                  <a:lnTo>
                    <a:pt x="1750928" y="0"/>
                  </a:lnTo>
                  <a:lnTo>
                    <a:pt x="175092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750928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08711" y="552956"/>
            <a:ext cx="5414971" cy="102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64"/>
              </a:lnSpc>
              <a:spcBef>
                <a:spcPct val="0"/>
              </a:spcBef>
            </a:pPr>
            <a:r>
              <a:rPr lang="en-US" sz="6046" b="1" spc="-12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Amit kínálunk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8711" y="2953233"/>
            <a:ext cx="10485222" cy="5856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25"/>
              </a:lnSpc>
            </a:pPr>
            <a:r>
              <a:rPr lang="en-US" sz="5617" b="1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gimnáziumi képzés </a:t>
            </a:r>
          </a:p>
          <a:p>
            <a:pPr algn="l">
              <a:lnSpc>
                <a:spcPts val="6005"/>
              </a:lnSpc>
            </a:pPr>
            <a:r>
              <a:rPr lang="en-US" sz="3618" b="1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 osztályt indítunk, ezen belül:</a:t>
            </a:r>
          </a:p>
          <a:p>
            <a:pPr algn="l">
              <a:lnSpc>
                <a:spcPts val="4345"/>
              </a:lnSpc>
            </a:pPr>
            <a:endParaRPr lang="en-US" sz="3618" b="1">
              <a:solidFill>
                <a:srgbClr val="19191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694775" lvl="1" indent="-347387" algn="l">
              <a:lnSpc>
                <a:spcPts val="5341"/>
              </a:lnSpc>
              <a:buFont typeface="Arial"/>
              <a:buChar char="•"/>
            </a:pPr>
            <a:r>
              <a:rPr lang="en-US" sz="3218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Emelt szintű angol nyelvi képzés - tagozatkód: 0001</a:t>
            </a:r>
          </a:p>
          <a:p>
            <a:pPr algn="l">
              <a:lnSpc>
                <a:spcPts val="5341"/>
              </a:lnSpc>
            </a:pPr>
            <a:endParaRPr lang="en-US" sz="3218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94775" lvl="1" indent="-347387" algn="l">
              <a:lnSpc>
                <a:spcPts val="5341"/>
              </a:lnSpc>
              <a:buFont typeface="Arial"/>
              <a:buChar char="•"/>
            </a:pPr>
            <a:r>
              <a:rPr lang="en-US" sz="3218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Emelt óraszámú magyar- és történelemoktatás – tagozatkód: 0002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710892" y="0"/>
            <a:ext cx="6577108" cy="10287000"/>
          </a:xfrm>
          <a:custGeom>
            <a:avLst/>
            <a:gdLst/>
            <a:ahLst/>
            <a:cxnLst/>
            <a:rect l="l" t="t" r="r" b="b"/>
            <a:pathLst>
              <a:path w="6577108" h="10287000">
                <a:moveTo>
                  <a:pt x="0" y="0"/>
                </a:moveTo>
                <a:lnTo>
                  <a:pt x="6577108" y="0"/>
                </a:lnTo>
                <a:lnTo>
                  <a:pt x="65771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</a:blip>
            <a:stretch>
              <a:fillRect l="-54397" r="-54397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1" name="Group 11"/>
          <p:cNvGrpSpPr/>
          <p:nvPr/>
        </p:nvGrpSpPr>
        <p:grpSpPr>
          <a:xfrm>
            <a:off x="-1390959" y="8567821"/>
            <a:ext cx="3086100" cy="308610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6536" y="3314080"/>
            <a:ext cx="654889" cy="65488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32433" y="-339559"/>
            <a:ext cx="8956821" cy="11772679"/>
            <a:chOff x="0" y="0"/>
            <a:chExt cx="2171400" cy="2854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1400" cy="2854048"/>
            </a:xfrm>
            <a:custGeom>
              <a:avLst/>
              <a:gdLst/>
              <a:ahLst/>
              <a:cxnLst/>
              <a:rect l="l" t="t" r="r" b="b"/>
              <a:pathLst>
                <a:path w="2171400" h="2854048">
                  <a:moveTo>
                    <a:pt x="37167" y="0"/>
                  </a:moveTo>
                  <a:lnTo>
                    <a:pt x="2134233" y="0"/>
                  </a:lnTo>
                  <a:cubicBezTo>
                    <a:pt x="2154760" y="0"/>
                    <a:pt x="2171400" y="16640"/>
                    <a:pt x="2171400" y="37167"/>
                  </a:cubicBezTo>
                  <a:lnTo>
                    <a:pt x="2171400" y="2816880"/>
                  </a:lnTo>
                  <a:cubicBezTo>
                    <a:pt x="2171400" y="2826738"/>
                    <a:pt x="2167484" y="2836192"/>
                    <a:pt x="2160514" y="2843162"/>
                  </a:cubicBezTo>
                  <a:cubicBezTo>
                    <a:pt x="2153544" y="2850132"/>
                    <a:pt x="2144090" y="2854048"/>
                    <a:pt x="2134233" y="2854048"/>
                  </a:cubicBezTo>
                  <a:lnTo>
                    <a:pt x="37167" y="2854048"/>
                  </a:lnTo>
                  <a:cubicBezTo>
                    <a:pt x="27310" y="2854048"/>
                    <a:pt x="17856" y="2850132"/>
                    <a:pt x="10886" y="2843162"/>
                  </a:cubicBezTo>
                  <a:cubicBezTo>
                    <a:pt x="3916" y="2836192"/>
                    <a:pt x="0" y="2826738"/>
                    <a:pt x="0" y="2816880"/>
                  </a:cubicBezTo>
                  <a:lnTo>
                    <a:pt x="0" y="37167"/>
                  </a:lnTo>
                  <a:cubicBezTo>
                    <a:pt x="0" y="27310"/>
                    <a:pt x="3916" y="17856"/>
                    <a:pt x="10886" y="10886"/>
                  </a:cubicBezTo>
                  <a:cubicBezTo>
                    <a:pt x="17856" y="3916"/>
                    <a:pt x="27310" y="0"/>
                    <a:pt x="37167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171400" cy="2873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9725" y="2338326"/>
            <a:ext cx="909817" cy="727854"/>
          </a:xfrm>
          <a:custGeom>
            <a:avLst/>
            <a:gdLst/>
            <a:ahLst/>
            <a:cxnLst/>
            <a:rect l="l" t="t" r="r" b="b"/>
            <a:pathLst>
              <a:path w="909817" h="727854">
                <a:moveTo>
                  <a:pt x="0" y="0"/>
                </a:moveTo>
                <a:lnTo>
                  <a:pt x="909817" y="0"/>
                </a:lnTo>
                <a:lnTo>
                  <a:pt x="909817" y="727853"/>
                </a:lnTo>
                <a:lnTo>
                  <a:pt x="0" y="727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6" name="Group 6"/>
          <p:cNvGrpSpPr/>
          <p:nvPr/>
        </p:nvGrpSpPr>
        <p:grpSpPr>
          <a:xfrm>
            <a:off x="9832433" y="-339559"/>
            <a:ext cx="8735127" cy="6811477"/>
            <a:chOff x="0" y="0"/>
            <a:chExt cx="6350000" cy="49516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49873" cy="4979162"/>
            </a:xfrm>
            <a:custGeom>
              <a:avLst/>
              <a:gdLst/>
              <a:ahLst/>
              <a:cxnLst/>
              <a:rect l="l" t="t" r="r" b="b"/>
              <a:pathLst>
                <a:path w="6349873" h="4979162">
                  <a:moveTo>
                    <a:pt x="292100" y="0"/>
                  </a:moveTo>
                  <a:cubicBezTo>
                    <a:pt x="131445" y="0"/>
                    <a:pt x="0" y="131445"/>
                    <a:pt x="0" y="292100"/>
                  </a:cubicBezTo>
                  <a:lnTo>
                    <a:pt x="0" y="3332480"/>
                  </a:lnTo>
                  <a:cubicBezTo>
                    <a:pt x="0" y="3493135"/>
                    <a:pt x="128397" y="3652520"/>
                    <a:pt x="285369" y="3686683"/>
                  </a:cubicBezTo>
                  <a:lnTo>
                    <a:pt x="6064504" y="4944999"/>
                  </a:lnTo>
                  <a:cubicBezTo>
                    <a:pt x="6221476" y="4979162"/>
                    <a:pt x="6349873" y="4875657"/>
                    <a:pt x="6349873" y="4715002"/>
                  </a:cubicBezTo>
                  <a:lnTo>
                    <a:pt x="6349873" y="292100"/>
                  </a:lnTo>
                  <a:cubicBezTo>
                    <a:pt x="6349873" y="131445"/>
                    <a:pt x="6218428" y="0"/>
                    <a:pt x="6057773" y="0"/>
                  </a:cubicBezTo>
                  <a:lnTo>
                    <a:pt x="292100" y="0"/>
                  </a:lnTo>
                  <a:close/>
                </a:path>
              </a:pathLst>
            </a:custGeom>
            <a:blipFill>
              <a:blip r:embed="rId4"/>
              <a:stretch>
                <a:fillRect l="-5698" r="-5698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8" name="Freeform 8"/>
          <p:cNvSpPr/>
          <p:nvPr/>
        </p:nvSpPr>
        <p:spPr>
          <a:xfrm>
            <a:off x="10334905" y="5642237"/>
            <a:ext cx="2264637" cy="1659361"/>
          </a:xfrm>
          <a:custGeom>
            <a:avLst/>
            <a:gdLst/>
            <a:ahLst/>
            <a:cxnLst/>
            <a:rect l="l" t="t" r="r" b="b"/>
            <a:pathLst>
              <a:path w="2264637" h="1659361">
                <a:moveTo>
                  <a:pt x="0" y="0"/>
                </a:moveTo>
                <a:lnTo>
                  <a:pt x="2264637" y="0"/>
                </a:lnTo>
                <a:lnTo>
                  <a:pt x="2264637" y="1659362"/>
                </a:lnTo>
                <a:lnTo>
                  <a:pt x="0" y="16593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9" name="TextBox 9"/>
          <p:cNvSpPr txBox="1"/>
          <p:nvPr/>
        </p:nvSpPr>
        <p:spPr>
          <a:xfrm>
            <a:off x="549725" y="581531"/>
            <a:ext cx="5376858" cy="808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44"/>
              </a:lnSpc>
              <a:spcBef>
                <a:spcPct val="0"/>
              </a:spcBef>
            </a:pPr>
            <a:r>
              <a:rPr lang="en-US" sz="4746" b="1" spc="-94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Felvételi eljárás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07607" y="2117882"/>
            <a:ext cx="6236762" cy="1187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1"/>
              </a:lnSpc>
            </a:pPr>
            <a:r>
              <a:rPr lang="en-US" sz="4053" b="1" spc="-81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központi írásbeli vizsga+ szóbeli vizsga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789" y="3907256"/>
            <a:ext cx="9516399" cy="7989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7"/>
              </a:lnSpc>
            </a:pPr>
            <a:endParaRPr/>
          </a:p>
          <a:p>
            <a:pPr algn="l">
              <a:lnSpc>
                <a:spcPts val="4997"/>
              </a:lnSpc>
            </a:pPr>
            <a:endParaRPr/>
          </a:p>
          <a:p>
            <a:pPr algn="l">
              <a:lnSpc>
                <a:spcPts val="4997"/>
              </a:lnSpc>
            </a:pPr>
            <a:r>
              <a:rPr lang="en-US" sz="3353" b="1" spc="53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Szerezhető pontok: </a:t>
            </a:r>
          </a:p>
          <a:p>
            <a:pPr algn="l">
              <a:lnSpc>
                <a:spcPts val="4997"/>
              </a:lnSpc>
            </a:pPr>
            <a:endParaRPr lang="en-US" sz="3353" b="1" spc="53">
              <a:solidFill>
                <a:srgbClr val="19191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3656"/>
              </a:lnSpc>
            </a:pPr>
            <a:r>
              <a:rPr lang="en-US" sz="2453" spc="3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Központi felvételi vizsga pontjai (50-50 pont): 100 pont</a:t>
            </a: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r>
              <a:rPr lang="en-US" sz="2453" spc="3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Tanulmányi eredmények pontjai (5 tantárgy 7. év végi, ill. 8. félévi eredménye): 50 pont </a:t>
            </a: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r>
              <a:rPr lang="en-US" sz="2453" spc="3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Szóbeli felvételi vizsga pontjai: 50 pont</a:t>
            </a: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656"/>
              </a:lnSpc>
            </a:pPr>
            <a:r>
              <a:rPr lang="en-US" sz="2453" spc="39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marL="0" lvl="0" indent="0" algn="l">
              <a:lnSpc>
                <a:spcPts val="3656"/>
              </a:lnSpc>
            </a:pPr>
            <a:endParaRPr lang="en-US" sz="2453" spc="39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381249" y="6201507"/>
            <a:ext cx="7637496" cy="4334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6"/>
              </a:lnSpc>
            </a:pPr>
            <a:r>
              <a:rPr lang="en-US" sz="3802" b="1" i="1" spc="38">
                <a:solidFill>
                  <a:srgbClr val="FDFBFB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Pontszámítás:</a:t>
            </a:r>
          </a:p>
          <a:p>
            <a:pPr algn="l">
              <a:lnSpc>
                <a:spcPts val="4604"/>
              </a:lnSpc>
            </a:pPr>
            <a:r>
              <a:rPr lang="en-US" sz="2502" b="1" i="1" spc="25">
                <a:solidFill>
                  <a:srgbClr val="FDFBFB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A jelentkezőket az általános iskolai bizonyítványból megállapított pontszám (hozott pont), a központi írásbelin és a szóbeli felvételi vizsgán elért pontszám (szerzett pont) összege alapján rangsoroljuk. </a:t>
            </a:r>
          </a:p>
          <a:p>
            <a:pPr algn="l">
              <a:lnSpc>
                <a:spcPts val="4604"/>
              </a:lnSpc>
            </a:pPr>
            <a:endParaRPr lang="en-US" sz="2502" b="1" i="1" spc="25">
              <a:solidFill>
                <a:srgbClr val="FDFBFB"/>
              </a:solidFill>
              <a:latin typeface="Open Sauce Bold Italics"/>
              <a:ea typeface="Open Sauce Bold Italics"/>
              <a:cs typeface="Open Sauce Bold Italics"/>
              <a:sym typeface="Open Sauce Bold Itali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2778327" y="7417124"/>
            <a:ext cx="12710840" cy="1184047"/>
          </a:xfrm>
          <a:custGeom>
            <a:avLst/>
            <a:gdLst/>
            <a:ahLst/>
            <a:cxnLst/>
            <a:rect l="l" t="t" r="r" b="b"/>
            <a:pathLst>
              <a:path w="12710840" h="1184047">
                <a:moveTo>
                  <a:pt x="0" y="0"/>
                </a:moveTo>
                <a:lnTo>
                  <a:pt x="12710840" y="0"/>
                </a:lnTo>
                <a:lnTo>
                  <a:pt x="12710840" y="1184046"/>
                </a:lnTo>
                <a:lnTo>
                  <a:pt x="0" y="118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b="-208633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4491629"/>
            <a:chOff x="0" y="0"/>
            <a:chExt cx="4816593" cy="11829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82980"/>
            </a:xfrm>
            <a:custGeom>
              <a:avLst/>
              <a:gdLst/>
              <a:ahLst/>
              <a:cxnLst/>
              <a:rect l="l" t="t" r="r" b="b"/>
              <a:pathLst>
                <a:path w="4816592" h="1182980">
                  <a:moveTo>
                    <a:pt x="0" y="0"/>
                  </a:moveTo>
                  <a:lnTo>
                    <a:pt x="4816592" y="0"/>
                  </a:lnTo>
                  <a:lnTo>
                    <a:pt x="4816592" y="1182980"/>
                  </a:lnTo>
                  <a:lnTo>
                    <a:pt x="0" y="118298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1202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159663"/>
            <a:ext cx="18288000" cy="4983837"/>
          </a:xfrm>
          <a:custGeom>
            <a:avLst/>
            <a:gdLst/>
            <a:ahLst/>
            <a:cxnLst/>
            <a:rect l="l" t="t" r="r" b="b"/>
            <a:pathLst>
              <a:path w="18288000" h="4983837">
                <a:moveTo>
                  <a:pt x="0" y="0"/>
                </a:moveTo>
                <a:lnTo>
                  <a:pt x="18288000" y="0"/>
                </a:lnTo>
                <a:lnTo>
                  <a:pt x="18288000" y="4983837"/>
                </a:lnTo>
                <a:lnTo>
                  <a:pt x="0" y="49838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t="-437" b="-1031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3080483" y="5143500"/>
            <a:ext cx="12731346" cy="5171309"/>
            <a:chOff x="0" y="0"/>
            <a:chExt cx="3353112" cy="136199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3112" cy="1361991"/>
            </a:xfrm>
            <a:custGeom>
              <a:avLst/>
              <a:gdLst/>
              <a:ahLst/>
              <a:cxnLst/>
              <a:rect l="l" t="t" r="r" b="b"/>
              <a:pathLst>
                <a:path w="3353112" h="1361991">
                  <a:moveTo>
                    <a:pt x="15202" y="0"/>
                  </a:moveTo>
                  <a:lnTo>
                    <a:pt x="3337909" y="0"/>
                  </a:lnTo>
                  <a:cubicBezTo>
                    <a:pt x="3341941" y="0"/>
                    <a:pt x="3345808" y="1602"/>
                    <a:pt x="3348659" y="4453"/>
                  </a:cubicBezTo>
                  <a:cubicBezTo>
                    <a:pt x="3351510" y="7304"/>
                    <a:pt x="3353112" y="11171"/>
                    <a:pt x="3353112" y="15202"/>
                  </a:cubicBezTo>
                  <a:lnTo>
                    <a:pt x="3353112" y="1346788"/>
                  </a:lnTo>
                  <a:cubicBezTo>
                    <a:pt x="3353112" y="1350820"/>
                    <a:pt x="3351510" y="1354687"/>
                    <a:pt x="3348659" y="1357538"/>
                  </a:cubicBezTo>
                  <a:cubicBezTo>
                    <a:pt x="3345808" y="1360389"/>
                    <a:pt x="3341941" y="1361991"/>
                    <a:pt x="3337909" y="1361991"/>
                  </a:cubicBezTo>
                  <a:lnTo>
                    <a:pt x="15202" y="1361991"/>
                  </a:lnTo>
                  <a:cubicBezTo>
                    <a:pt x="11171" y="1361991"/>
                    <a:pt x="7304" y="1360389"/>
                    <a:pt x="4453" y="1357538"/>
                  </a:cubicBezTo>
                  <a:cubicBezTo>
                    <a:pt x="1602" y="1354687"/>
                    <a:pt x="0" y="1350820"/>
                    <a:pt x="0" y="1346788"/>
                  </a:cubicBezTo>
                  <a:lnTo>
                    <a:pt x="0" y="15202"/>
                  </a:lnTo>
                  <a:cubicBezTo>
                    <a:pt x="0" y="11171"/>
                    <a:pt x="1602" y="7304"/>
                    <a:pt x="4453" y="4453"/>
                  </a:cubicBezTo>
                  <a:cubicBezTo>
                    <a:pt x="7304" y="1602"/>
                    <a:pt x="11171" y="0"/>
                    <a:pt x="15202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3353112" cy="13810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870760" y="7217830"/>
            <a:ext cx="11150794" cy="138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7268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2024. november 12-13.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79731" y="5313095"/>
            <a:ext cx="6928538" cy="115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82"/>
              </a:lnSpc>
              <a:spcBef>
                <a:spcPct val="0"/>
              </a:spcBef>
            </a:pPr>
            <a:r>
              <a:rPr lang="en-US" sz="6844" b="1" spc="-136">
                <a:solidFill>
                  <a:srgbClr val="FDFBF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Nyílt napok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6113923" y="9258300"/>
            <a:ext cx="327444" cy="32744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648108" y="9258300"/>
            <a:ext cx="327444" cy="32744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161723" y="9258300"/>
            <a:ext cx="327444" cy="32744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97137" y="7075637"/>
            <a:ext cx="5578401" cy="55784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84175" y="7005833"/>
            <a:ext cx="452472" cy="4524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017929" y="-2533783"/>
            <a:ext cx="5002094" cy="50020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9028187" y="3444554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7"/>
                </a:lnTo>
                <a:lnTo>
                  <a:pt x="0" y="381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2" name="Group 12"/>
          <p:cNvGrpSpPr/>
          <p:nvPr/>
        </p:nvGrpSpPr>
        <p:grpSpPr>
          <a:xfrm>
            <a:off x="7465850" y="-32736"/>
            <a:ext cx="5334876" cy="2086085"/>
            <a:chOff x="0" y="0"/>
            <a:chExt cx="1234628" cy="4827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07532" y="1878174"/>
            <a:ext cx="1228028" cy="1226514"/>
            <a:chOff x="0" y="0"/>
            <a:chExt cx="323431" cy="3230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-10800000">
            <a:off x="9028187" y="5940727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7"/>
                </a:lnTo>
                <a:lnTo>
                  <a:pt x="0" y="381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9" name="Group 19"/>
          <p:cNvGrpSpPr/>
          <p:nvPr/>
        </p:nvGrpSpPr>
        <p:grpSpPr>
          <a:xfrm>
            <a:off x="8390118" y="3921441"/>
            <a:ext cx="5334876" cy="2086085"/>
            <a:chOff x="0" y="0"/>
            <a:chExt cx="1234628" cy="4827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307532" y="4374347"/>
            <a:ext cx="1228028" cy="1226514"/>
            <a:chOff x="0" y="0"/>
            <a:chExt cx="323431" cy="3230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8520301" y="4492659"/>
            <a:ext cx="943649" cy="943649"/>
          </a:xfrm>
          <a:custGeom>
            <a:avLst/>
            <a:gdLst/>
            <a:ahLst/>
            <a:cxnLst/>
            <a:rect l="l" t="t" r="r" b="b"/>
            <a:pathLst>
              <a:path w="943649" h="943649">
                <a:moveTo>
                  <a:pt x="0" y="0"/>
                </a:moveTo>
                <a:lnTo>
                  <a:pt x="943649" y="0"/>
                </a:lnTo>
                <a:lnTo>
                  <a:pt x="943649" y="943649"/>
                </a:lnTo>
                <a:lnTo>
                  <a:pt x="0" y="943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26" name="Freeform 26"/>
          <p:cNvSpPr/>
          <p:nvPr/>
        </p:nvSpPr>
        <p:spPr>
          <a:xfrm rot="-10800000">
            <a:off x="9028187" y="8598825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6"/>
                </a:lnTo>
                <a:lnTo>
                  <a:pt x="0" y="3816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27" name="Group 27"/>
          <p:cNvGrpSpPr/>
          <p:nvPr/>
        </p:nvGrpSpPr>
        <p:grpSpPr>
          <a:xfrm>
            <a:off x="8649880" y="8024534"/>
            <a:ext cx="5334876" cy="2086085"/>
            <a:chOff x="0" y="0"/>
            <a:chExt cx="1234628" cy="48277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07532" y="7032444"/>
            <a:ext cx="1228028" cy="1226514"/>
            <a:chOff x="0" y="0"/>
            <a:chExt cx="323431" cy="32303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8571284" y="8719637"/>
            <a:ext cx="841683" cy="852533"/>
          </a:xfrm>
          <a:custGeom>
            <a:avLst/>
            <a:gdLst/>
            <a:ahLst/>
            <a:cxnLst/>
            <a:rect l="l" t="t" r="r" b="b"/>
            <a:pathLst>
              <a:path w="841683" h="852533">
                <a:moveTo>
                  <a:pt x="0" y="0"/>
                </a:moveTo>
                <a:lnTo>
                  <a:pt x="841683" y="0"/>
                </a:lnTo>
                <a:lnTo>
                  <a:pt x="841683" y="852533"/>
                </a:lnTo>
                <a:lnTo>
                  <a:pt x="0" y="852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34" name="Freeform 34"/>
          <p:cNvSpPr/>
          <p:nvPr/>
        </p:nvSpPr>
        <p:spPr>
          <a:xfrm>
            <a:off x="7465850" y="259619"/>
            <a:ext cx="841683" cy="841683"/>
          </a:xfrm>
          <a:custGeom>
            <a:avLst/>
            <a:gdLst/>
            <a:ahLst/>
            <a:cxnLst/>
            <a:rect l="l" t="t" r="r" b="b"/>
            <a:pathLst>
              <a:path w="841683" h="841683">
                <a:moveTo>
                  <a:pt x="0" y="0"/>
                </a:moveTo>
                <a:lnTo>
                  <a:pt x="841682" y="0"/>
                </a:lnTo>
                <a:lnTo>
                  <a:pt x="841682" y="841683"/>
                </a:lnTo>
                <a:lnTo>
                  <a:pt x="0" y="8416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35" name="Group 35"/>
          <p:cNvGrpSpPr/>
          <p:nvPr/>
        </p:nvGrpSpPr>
        <p:grpSpPr>
          <a:xfrm>
            <a:off x="4809335" y="8388753"/>
            <a:ext cx="1183417" cy="118341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8" name="Picture 3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r="47062"/>
          <a:stretch>
            <a:fillRect/>
          </a:stretch>
        </p:blipFill>
        <p:spPr>
          <a:xfrm>
            <a:off x="264130" y="2057400"/>
            <a:ext cx="7745034" cy="8229600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305324" y="173894"/>
            <a:ext cx="6064231" cy="162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69"/>
              </a:lnSpc>
              <a:spcBef>
                <a:spcPct val="0"/>
              </a:spcBef>
            </a:pPr>
            <a:r>
              <a:rPr lang="en-US" sz="4692" b="1" spc="-93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Amit még érdemes tudni rólunk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07532" y="764995"/>
            <a:ext cx="4183100" cy="1193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  <a:spcBef>
                <a:spcPct val="0"/>
              </a:spcBef>
            </a:pPr>
            <a:r>
              <a:rPr lang="en-US" sz="251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 második idegen nyelv mindkét tagozaton a német.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390118" y="240569"/>
            <a:ext cx="4100514" cy="37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Nyelvoktatás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584961" y="4666623"/>
            <a:ext cx="4183100" cy="1193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  <a:spcBef>
                <a:spcPct val="0"/>
              </a:spcBef>
            </a:pPr>
            <a:r>
              <a:rPr lang="en-US" sz="251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Angol és német nyelvterületre is szervezünk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667546" y="4211268"/>
            <a:ext cx="4100514" cy="37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Utazások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412967" y="8780118"/>
            <a:ext cx="4571790" cy="110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1"/>
              </a:lnSpc>
              <a:spcBef>
                <a:spcPct val="0"/>
              </a:spcBef>
            </a:pPr>
            <a:r>
              <a:rPr lang="en-US" sz="231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100 éves ősfák árnyékában, kastély szomszédságában áll a patinás épületünk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648605" y="8239908"/>
            <a:ext cx="4100514" cy="37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Gyönyörű környezet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12952304" y="438142"/>
            <a:ext cx="4131249" cy="1231043"/>
            <a:chOff x="0" y="0"/>
            <a:chExt cx="956077" cy="28489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Eredményes nyelvvizsgafelkészítés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463950" y="2371873"/>
            <a:ext cx="4131249" cy="1231043"/>
            <a:chOff x="0" y="0"/>
            <a:chExt cx="956077" cy="28489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Kiscsoportos órák-csoportbontások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3768061" y="1878174"/>
            <a:ext cx="4131249" cy="1231043"/>
            <a:chOff x="0" y="0"/>
            <a:chExt cx="956077" cy="28489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Színjátszókör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2800726" y="4796914"/>
            <a:ext cx="5334876" cy="2086085"/>
            <a:chOff x="0" y="0"/>
            <a:chExt cx="1234628" cy="48277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234628" cy="539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16"/>
                </a:lnSpc>
                <a:spcBef>
                  <a:spcPct val="0"/>
                </a:spcBef>
              </a:pPr>
              <a:r>
                <a:rPr lang="en-US" sz="23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Emelt óraszámú nyelvoktatás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71284" y="6460116"/>
            <a:ext cx="4131249" cy="1231043"/>
            <a:chOff x="0" y="0"/>
            <a:chExt cx="956077" cy="28489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Emelt óraszámú humán tantárgyak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3855177" y="3305919"/>
            <a:ext cx="4131249" cy="1231043"/>
            <a:chOff x="0" y="0"/>
            <a:chExt cx="956077" cy="284895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Hatékony pályaorientáció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3855177" y="7206438"/>
            <a:ext cx="4131249" cy="1231043"/>
            <a:chOff x="0" y="0"/>
            <a:chExt cx="956077" cy="284895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56077" cy="284895"/>
            </a:xfrm>
            <a:custGeom>
              <a:avLst/>
              <a:gdLst/>
              <a:ahLst/>
              <a:cxnLst/>
              <a:rect l="l" t="t" r="r" b="b"/>
              <a:pathLst>
                <a:path w="956077" h="284895">
                  <a:moveTo>
                    <a:pt x="59968" y="0"/>
                  </a:moveTo>
                  <a:lnTo>
                    <a:pt x="896110" y="0"/>
                  </a:lnTo>
                  <a:cubicBezTo>
                    <a:pt x="912014" y="0"/>
                    <a:pt x="927267" y="6318"/>
                    <a:pt x="938513" y="17564"/>
                  </a:cubicBezTo>
                  <a:cubicBezTo>
                    <a:pt x="949759" y="28810"/>
                    <a:pt x="956077" y="44063"/>
                    <a:pt x="956077" y="59968"/>
                  </a:cubicBezTo>
                  <a:lnTo>
                    <a:pt x="956077" y="224927"/>
                  </a:lnTo>
                  <a:cubicBezTo>
                    <a:pt x="956077" y="258047"/>
                    <a:pt x="929229" y="284895"/>
                    <a:pt x="896110" y="284895"/>
                  </a:cubicBezTo>
                  <a:lnTo>
                    <a:pt x="59968" y="284895"/>
                  </a:lnTo>
                  <a:cubicBezTo>
                    <a:pt x="26848" y="284895"/>
                    <a:pt x="0" y="258047"/>
                    <a:pt x="0" y="224927"/>
                  </a:cubicBezTo>
                  <a:lnTo>
                    <a:pt x="0" y="59968"/>
                  </a:lnTo>
                  <a:cubicBezTo>
                    <a:pt x="0" y="26848"/>
                    <a:pt x="26848" y="0"/>
                    <a:pt x="5996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47625"/>
              <a:ext cx="956077" cy="332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Jól szervezett közösségi szolgálat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97137" y="7075637"/>
            <a:ext cx="5578401" cy="55784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84175" y="7005833"/>
            <a:ext cx="452472" cy="4524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017929" y="-2533783"/>
            <a:ext cx="5002094" cy="50020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9028187" y="3444554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7"/>
                </a:lnTo>
                <a:lnTo>
                  <a:pt x="0" y="3816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2" name="Group 12"/>
          <p:cNvGrpSpPr/>
          <p:nvPr/>
        </p:nvGrpSpPr>
        <p:grpSpPr>
          <a:xfrm>
            <a:off x="5401043" y="1740106"/>
            <a:ext cx="5334876" cy="2086085"/>
            <a:chOff x="0" y="0"/>
            <a:chExt cx="1234628" cy="4827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07532" y="1878174"/>
            <a:ext cx="1228028" cy="1226514"/>
            <a:chOff x="0" y="0"/>
            <a:chExt cx="323431" cy="3230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-10800000">
            <a:off x="9028187" y="5940727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7"/>
                </a:lnTo>
                <a:lnTo>
                  <a:pt x="0" y="3816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9" name="Group 19"/>
          <p:cNvGrpSpPr/>
          <p:nvPr/>
        </p:nvGrpSpPr>
        <p:grpSpPr>
          <a:xfrm>
            <a:off x="5401043" y="4026216"/>
            <a:ext cx="5334876" cy="2086085"/>
            <a:chOff x="0" y="0"/>
            <a:chExt cx="1234628" cy="4827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504102" y="4287339"/>
            <a:ext cx="1228028" cy="1226514"/>
            <a:chOff x="0" y="0"/>
            <a:chExt cx="323431" cy="3230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5646291" y="4428771"/>
            <a:ext cx="943649" cy="943649"/>
          </a:xfrm>
          <a:custGeom>
            <a:avLst/>
            <a:gdLst/>
            <a:ahLst/>
            <a:cxnLst/>
            <a:rect l="l" t="t" r="r" b="b"/>
            <a:pathLst>
              <a:path w="943649" h="943649">
                <a:moveTo>
                  <a:pt x="0" y="0"/>
                </a:moveTo>
                <a:lnTo>
                  <a:pt x="943650" y="0"/>
                </a:lnTo>
                <a:lnTo>
                  <a:pt x="943650" y="943650"/>
                </a:lnTo>
                <a:lnTo>
                  <a:pt x="0" y="9436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26" name="Freeform 26"/>
          <p:cNvSpPr/>
          <p:nvPr/>
        </p:nvSpPr>
        <p:spPr>
          <a:xfrm rot="-10800000">
            <a:off x="9028187" y="8598825"/>
            <a:ext cx="5128563" cy="381636"/>
          </a:xfrm>
          <a:custGeom>
            <a:avLst/>
            <a:gdLst/>
            <a:ahLst/>
            <a:cxnLst/>
            <a:rect l="l" t="t" r="r" b="b"/>
            <a:pathLst>
              <a:path w="5128563" h="381636">
                <a:moveTo>
                  <a:pt x="0" y="0"/>
                </a:moveTo>
                <a:lnTo>
                  <a:pt x="5128564" y="0"/>
                </a:lnTo>
                <a:lnTo>
                  <a:pt x="5128564" y="381636"/>
                </a:lnTo>
                <a:lnTo>
                  <a:pt x="0" y="3816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2000"/>
            </a:blip>
            <a:stretch>
              <a:fillRect b="-286352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27" name="Group 27"/>
          <p:cNvGrpSpPr/>
          <p:nvPr/>
        </p:nvGrpSpPr>
        <p:grpSpPr>
          <a:xfrm>
            <a:off x="7115557" y="6741464"/>
            <a:ext cx="5334876" cy="2086085"/>
            <a:chOff x="0" y="0"/>
            <a:chExt cx="1234628" cy="48277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07532" y="7032444"/>
            <a:ext cx="1228028" cy="1226514"/>
            <a:chOff x="0" y="0"/>
            <a:chExt cx="323431" cy="32303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3431" cy="323032"/>
            </a:xfrm>
            <a:custGeom>
              <a:avLst/>
              <a:gdLst/>
              <a:ahLst/>
              <a:cxnLst/>
              <a:rect l="l" t="t" r="r" b="b"/>
              <a:pathLst>
                <a:path w="323431" h="323032">
                  <a:moveTo>
                    <a:pt x="0" y="0"/>
                  </a:moveTo>
                  <a:lnTo>
                    <a:pt x="323431" y="0"/>
                  </a:lnTo>
                  <a:lnTo>
                    <a:pt x="323431" y="323032"/>
                  </a:lnTo>
                  <a:lnTo>
                    <a:pt x="0" y="3230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14300"/>
              <a:ext cx="323431" cy="4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076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7238316" y="7219435"/>
            <a:ext cx="841683" cy="852533"/>
          </a:xfrm>
          <a:custGeom>
            <a:avLst/>
            <a:gdLst/>
            <a:ahLst/>
            <a:cxnLst/>
            <a:rect l="l" t="t" r="r" b="b"/>
            <a:pathLst>
              <a:path w="841683" h="852533">
                <a:moveTo>
                  <a:pt x="0" y="0"/>
                </a:moveTo>
                <a:lnTo>
                  <a:pt x="841683" y="0"/>
                </a:lnTo>
                <a:lnTo>
                  <a:pt x="841683" y="852533"/>
                </a:lnTo>
                <a:lnTo>
                  <a:pt x="0" y="852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34" name="Freeform 34"/>
          <p:cNvSpPr/>
          <p:nvPr/>
        </p:nvSpPr>
        <p:spPr>
          <a:xfrm>
            <a:off x="5646291" y="2289788"/>
            <a:ext cx="841683" cy="841683"/>
          </a:xfrm>
          <a:custGeom>
            <a:avLst/>
            <a:gdLst/>
            <a:ahLst/>
            <a:cxnLst/>
            <a:rect l="l" t="t" r="r" b="b"/>
            <a:pathLst>
              <a:path w="841683" h="841683">
                <a:moveTo>
                  <a:pt x="0" y="0"/>
                </a:moveTo>
                <a:lnTo>
                  <a:pt x="841683" y="0"/>
                </a:lnTo>
                <a:lnTo>
                  <a:pt x="841683" y="841682"/>
                </a:lnTo>
                <a:lnTo>
                  <a:pt x="0" y="8416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35" name="Group 35"/>
          <p:cNvGrpSpPr/>
          <p:nvPr/>
        </p:nvGrpSpPr>
        <p:grpSpPr>
          <a:xfrm>
            <a:off x="4809335" y="8388753"/>
            <a:ext cx="1183417" cy="118341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8" name="Picture 3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r="40514"/>
          <a:stretch>
            <a:fillRect/>
          </a:stretch>
        </p:blipFill>
        <p:spPr>
          <a:xfrm>
            <a:off x="305324" y="1912668"/>
            <a:ext cx="4806392" cy="4544999"/>
          </a:xfrm>
          <a:prstGeom prst="rect">
            <a:avLst/>
          </a:prstGeom>
        </p:spPr>
      </p:pic>
      <p:pic>
        <p:nvPicPr>
          <p:cNvPr id="39" name="Picture 39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/>
          <a:stretch>
            <a:fillRect/>
          </a:stretch>
        </p:blipFill>
        <p:spPr>
          <a:xfrm>
            <a:off x="151746" y="6669721"/>
            <a:ext cx="6859036" cy="3858207"/>
          </a:xfrm>
          <a:prstGeom prst="rect">
            <a:avLst/>
          </a:prstGeom>
        </p:spPr>
      </p:pic>
      <p:sp>
        <p:nvSpPr>
          <p:cNvPr id="40" name="TextBox 40"/>
          <p:cNvSpPr txBox="1"/>
          <p:nvPr/>
        </p:nvSpPr>
        <p:spPr>
          <a:xfrm>
            <a:off x="305324" y="173894"/>
            <a:ext cx="6064231" cy="162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69"/>
              </a:lnSpc>
              <a:spcBef>
                <a:spcPct val="0"/>
              </a:spcBef>
            </a:pPr>
            <a:r>
              <a:rPr lang="en-US" sz="4692" b="1" spc="-93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Amit még érdemes tudni rólunk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10782" y="2747436"/>
            <a:ext cx="4183100" cy="35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1"/>
              </a:lnSpc>
              <a:spcBef>
                <a:spcPct val="0"/>
              </a:spcBef>
            </a:pPr>
            <a:r>
              <a:rPr lang="en-US" sz="231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Tudunk rád figyelni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672901" y="2176141"/>
            <a:ext cx="4100514" cy="37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Családias környezet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672901" y="4230507"/>
            <a:ext cx="4100514" cy="1519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Személyre szabott támogatás</a:t>
            </a:r>
          </a:p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  <a:r>
              <a:rPr lang="en-US" sz="2357">
                <a:solidFill>
                  <a:srgbClr val="333231"/>
                </a:solidFill>
                <a:latin typeface="Open Sauce"/>
                <a:ea typeface="Open Sauce"/>
                <a:cs typeface="Open Sauce"/>
                <a:sym typeface="Open Sauce"/>
              </a:rPr>
              <a:t>00%-ban eredményes érettségi vizsgák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68481" y="7448780"/>
            <a:ext cx="4360170" cy="110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2"/>
              </a:lnSpc>
              <a:spcBef>
                <a:spcPct val="0"/>
              </a:spcBef>
            </a:pPr>
            <a:r>
              <a:rPr lang="en-US" sz="230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Kidolgozott vizsgarendszerünk segíti az érettségire való felkészülést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068481" y="6902270"/>
            <a:ext cx="4100514" cy="37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7"/>
              </a:lnSpc>
              <a:spcBef>
                <a:spcPct val="0"/>
              </a:spcBef>
            </a:pPr>
            <a:r>
              <a:rPr lang="en-US" sz="2357" b="1">
                <a:solidFill>
                  <a:srgbClr val="33323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Év végi vizsgák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9683052" y="-14343"/>
            <a:ext cx="5334876" cy="2086085"/>
            <a:chOff x="0" y="0"/>
            <a:chExt cx="1234628" cy="48277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234628" cy="530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6"/>
                </a:lnSpc>
              </a:pPr>
              <a:r>
                <a:rPr lang="en-US" sz="23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Kirándulások</a:t>
              </a:r>
            </a:p>
            <a:p>
              <a:pPr algn="ctr">
                <a:lnSpc>
                  <a:spcPts val="3316"/>
                </a:lnSpc>
              </a:pPr>
              <a:r>
                <a:rPr lang="en-US" sz="23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Színházlátogatások</a:t>
              </a:r>
            </a:p>
            <a:p>
              <a:pPr marL="0" lvl="0" indent="0" algn="ctr">
                <a:lnSpc>
                  <a:spcPts val="3316"/>
                </a:lnSpc>
                <a:spcBef>
                  <a:spcPct val="0"/>
                </a:spcBef>
              </a:pPr>
              <a:r>
                <a:rPr lang="en-US" sz="23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Sok-sok osztályprogram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773416" y="2163472"/>
            <a:ext cx="5334876" cy="2086085"/>
            <a:chOff x="0" y="0"/>
            <a:chExt cx="1234628" cy="48277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234628" cy="482774"/>
            </a:xfrm>
            <a:custGeom>
              <a:avLst/>
              <a:gdLst/>
              <a:ahLst/>
              <a:cxnLst/>
              <a:rect l="l" t="t" r="r" b="b"/>
              <a:pathLst>
                <a:path w="1234628" h="482774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436336"/>
                  </a:lnTo>
                  <a:cubicBezTo>
                    <a:pt x="1234628" y="461983"/>
                    <a:pt x="1213837" y="482774"/>
                    <a:pt x="1188190" y="482774"/>
                  </a:cubicBezTo>
                  <a:lnTo>
                    <a:pt x="46438" y="482774"/>
                  </a:lnTo>
                  <a:cubicBezTo>
                    <a:pt x="20791" y="482774"/>
                    <a:pt x="0" y="461983"/>
                    <a:pt x="0" y="436336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234628" cy="520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6"/>
                </a:lnSpc>
              </a:pPr>
              <a:r>
                <a:rPr lang="en-US" sz="21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Tanulmányi versenyek- OKTV</a:t>
              </a:r>
            </a:p>
            <a:p>
              <a:pPr marL="0" lvl="0" indent="0" algn="ctr">
                <a:lnSpc>
                  <a:spcPts val="3036"/>
                </a:lnSpc>
                <a:spcBef>
                  <a:spcPct val="0"/>
                </a:spcBef>
              </a:pPr>
              <a:r>
                <a:rPr lang="en-US" sz="21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Sportversenyek (területi és országos szinten is)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306816" y="4419714"/>
            <a:ext cx="5334876" cy="1521014"/>
            <a:chOff x="0" y="0"/>
            <a:chExt cx="1234628" cy="35200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34628" cy="352002"/>
            </a:xfrm>
            <a:custGeom>
              <a:avLst/>
              <a:gdLst/>
              <a:ahLst/>
              <a:cxnLst/>
              <a:rect l="l" t="t" r="r" b="b"/>
              <a:pathLst>
                <a:path w="1234628" h="352002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305564"/>
                  </a:lnTo>
                  <a:cubicBezTo>
                    <a:pt x="1234628" y="331211"/>
                    <a:pt x="1213837" y="352002"/>
                    <a:pt x="1188190" y="352002"/>
                  </a:cubicBezTo>
                  <a:lnTo>
                    <a:pt x="46438" y="352002"/>
                  </a:lnTo>
                  <a:cubicBezTo>
                    <a:pt x="20791" y="352002"/>
                    <a:pt x="0" y="331211"/>
                    <a:pt x="0" y="305564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1234628" cy="39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6"/>
                </a:lnSpc>
              </a:pPr>
              <a:r>
                <a:rPr lang="en-US" sz="2268" b="1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Eredményes továbbtanulási mutatók</a:t>
              </a:r>
            </a:p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endParaRPr lang="en-US" sz="2268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2555208" y="6112177"/>
            <a:ext cx="5334876" cy="1521014"/>
            <a:chOff x="0" y="0"/>
            <a:chExt cx="1234628" cy="35200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234628" cy="352002"/>
            </a:xfrm>
            <a:custGeom>
              <a:avLst/>
              <a:gdLst/>
              <a:ahLst/>
              <a:cxnLst/>
              <a:rect l="l" t="t" r="r" b="b"/>
              <a:pathLst>
                <a:path w="1234628" h="352002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305564"/>
                  </a:lnTo>
                  <a:cubicBezTo>
                    <a:pt x="1234628" y="331211"/>
                    <a:pt x="1213837" y="352002"/>
                    <a:pt x="1188190" y="352002"/>
                  </a:cubicBezTo>
                  <a:lnTo>
                    <a:pt x="46438" y="352002"/>
                  </a:lnTo>
                  <a:cubicBezTo>
                    <a:pt x="20791" y="352002"/>
                    <a:pt x="0" y="331211"/>
                    <a:pt x="0" y="305564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1234628" cy="39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Sportversenyek, diákolimpián való eredményes részvétel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2679033" y="8003799"/>
            <a:ext cx="5334876" cy="1521014"/>
            <a:chOff x="0" y="0"/>
            <a:chExt cx="1234628" cy="35200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234628" cy="352002"/>
            </a:xfrm>
            <a:custGeom>
              <a:avLst/>
              <a:gdLst/>
              <a:ahLst/>
              <a:cxnLst/>
              <a:rect l="l" t="t" r="r" b="b"/>
              <a:pathLst>
                <a:path w="1234628" h="352002">
                  <a:moveTo>
                    <a:pt x="46438" y="0"/>
                  </a:moveTo>
                  <a:lnTo>
                    <a:pt x="1188190" y="0"/>
                  </a:lnTo>
                  <a:cubicBezTo>
                    <a:pt x="1213837" y="0"/>
                    <a:pt x="1234628" y="20791"/>
                    <a:pt x="1234628" y="46438"/>
                  </a:cubicBezTo>
                  <a:lnTo>
                    <a:pt x="1234628" y="305564"/>
                  </a:lnTo>
                  <a:cubicBezTo>
                    <a:pt x="1234628" y="331211"/>
                    <a:pt x="1213837" y="352002"/>
                    <a:pt x="1188190" y="352002"/>
                  </a:cubicBezTo>
                  <a:lnTo>
                    <a:pt x="46438" y="352002"/>
                  </a:lnTo>
                  <a:cubicBezTo>
                    <a:pt x="20791" y="352002"/>
                    <a:pt x="0" y="331211"/>
                    <a:pt x="0" y="305564"/>
                  </a:cubicBezTo>
                  <a:lnTo>
                    <a:pt x="0" y="46438"/>
                  </a:lnTo>
                  <a:cubicBezTo>
                    <a:pt x="0" y="20791"/>
                    <a:pt x="20791" y="0"/>
                    <a:pt x="46438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106861"/>
              </a:solidFill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1234628" cy="39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6"/>
                </a:lnSpc>
                <a:spcBef>
                  <a:spcPct val="0"/>
                </a:spcBef>
              </a:pPr>
              <a:r>
                <a:rPr lang="en-US" sz="2268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Alumni program-út az egyetemre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video>
              <p:cMediaNode vol="0">
                <p:cTn id="3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2778327" y="7417124"/>
            <a:ext cx="12710840" cy="1184047"/>
          </a:xfrm>
          <a:custGeom>
            <a:avLst/>
            <a:gdLst/>
            <a:ahLst/>
            <a:cxnLst/>
            <a:rect l="l" t="t" r="r" b="b"/>
            <a:pathLst>
              <a:path w="12710840" h="1184047">
                <a:moveTo>
                  <a:pt x="0" y="0"/>
                </a:moveTo>
                <a:lnTo>
                  <a:pt x="12710840" y="0"/>
                </a:lnTo>
                <a:lnTo>
                  <a:pt x="12710840" y="1184046"/>
                </a:lnTo>
                <a:lnTo>
                  <a:pt x="0" y="118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b="-208633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4491629"/>
            <a:chOff x="0" y="0"/>
            <a:chExt cx="4816593" cy="11829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82980"/>
            </a:xfrm>
            <a:custGeom>
              <a:avLst/>
              <a:gdLst/>
              <a:ahLst/>
              <a:cxnLst/>
              <a:rect l="l" t="t" r="r" b="b"/>
              <a:pathLst>
                <a:path w="4816592" h="1182980">
                  <a:moveTo>
                    <a:pt x="0" y="0"/>
                  </a:moveTo>
                  <a:lnTo>
                    <a:pt x="4816592" y="0"/>
                  </a:lnTo>
                  <a:lnTo>
                    <a:pt x="4816592" y="1182980"/>
                  </a:lnTo>
                  <a:lnTo>
                    <a:pt x="0" y="118298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1202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159663"/>
            <a:ext cx="7655053" cy="2086151"/>
          </a:xfrm>
          <a:custGeom>
            <a:avLst/>
            <a:gdLst/>
            <a:ahLst/>
            <a:cxnLst/>
            <a:rect l="l" t="t" r="r" b="b"/>
            <a:pathLst>
              <a:path w="7655053" h="2086151">
                <a:moveTo>
                  <a:pt x="0" y="0"/>
                </a:moveTo>
                <a:lnTo>
                  <a:pt x="7655053" y="0"/>
                </a:lnTo>
                <a:lnTo>
                  <a:pt x="7655053" y="2086151"/>
                </a:lnTo>
                <a:lnTo>
                  <a:pt x="0" y="208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t="-437" b="-1031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16113923" y="9258300"/>
            <a:ext cx="327444" cy="3274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48108" y="9258300"/>
            <a:ext cx="327444" cy="3274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61723" y="9258300"/>
            <a:ext cx="327444" cy="3274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649181" y="60217"/>
            <a:ext cx="6638819" cy="4431412"/>
          </a:xfrm>
          <a:custGeom>
            <a:avLst/>
            <a:gdLst/>
            <a:ahLst/>
            <a:cxnLst/>
            <a:rect l="l" t="t" r="r" b="b"/>
            <a:pathLst>
              <a:path w="6638819" h="4431412">
                <a:moveTo>
                  <a:pt x="0" y="0"/>
                </a:moveTo>
                <a:lnTo>
                  <a:pt x="6638819" y="0"/>
                </a:lnTo>
                <a:lnTo>
                  <a:pt x="6638819" y="4431412"/>
                </a:lnTo>
                <a:lnTo>
                  <a:pt x="0" y="44314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7" name="Freeform 17"/>
          <p:cNvSpPr/>
          <p:nvPr/>
        </p:nvSpPr>
        <p:spPr>
          <a:xfrm>
            <a:off x="0" y="0"/>
            <a:ext cx="6576341" cy="4389708"/>
          </a:xfrm>
          <a:custGeom>
            <a:avLst/>
            <a:gdLst/>
            <a:ahLst/>
            <a:cxnLst/>
            <a:rect l="l" t="t" r="r" b="b"/>
            <a:pathLst>
              <a:path w="6576341" h="4389708">
                <a:moveTo>
                  <a:pt x="0" y="0"/>
                </a:moveTo>
                <a:lnTo>
                  <a:pt x="6576341" y="0"/>
                </a:lnTo>
                <a:lnTo>
                  <a:pt x="6576341" y="4389708"/>
                </a:lnTo>
                <a:lnTo>
                  <a:pt x="0" y="4389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8" name="Freeform 18"/>
          <p:cNvSpPr/>
          <p:nvPr/>
        </p:nvSpPr>
        <p:spPr>
          <a:xfrm>
            <a:off x="6313594" y="60217"/>
            <a:ext cx="6486128" cy="4329491"/>
          </a:xfrm>
          <a:custGeom>
            <a:avLst/>
            <a:gdLst/>
            <a:ahLst/>
            <a:cxnLst/>
            <a:rect l="l" t="t" r="r" b="b"/>
            <a:pathLst>
              <a:path w="6486128" h="4329491">
                <a:moveTo>
                  <a:pt x="0" y="0"/>
                </a:moveTo>
                <a:lnTo>
                  <a:pt x="6486129" y="0"/>
                </a:lnTo>
                <a:lnTo>
                  <a:pt x="6486129" y="4329491"/>
                </a:lnTo>
                <a:lnTo>
                  <a:pt x="0" y="43294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9" name="Freeform 19"/>
          <p:cNvSpPr/>
          <p:nvPr/>
        </p:nvSpPr>
        <p:spPr>
          <a:xfrm>
            <a:off x="1577350" y="4710032"/>
            <a:ext cx="7350659" cy="5182215"/>
          </a:xfrm>
          <a:custGeom>
            <a:avLst/>
            <a:gdLst/>
            <a:ahLst/>
            <a:cxnLst/>
            <a:rect l="l" t="t" r="r" b="b"/>
            <a:pathLst>
              <a:path w="7350659" h="5182215">
                <a:moveTo>
                  <a:pt x="0" y="0"/>
                </a:moveTo>
                <a:lnTo>
                  <a:pt x="7350659" y="0"/>
                </a:lnTo>
                <a:lnTo>
                  <a:pt x="7350659" y="5182215"/>
                </a:lnTo>
                <a:lnTo>
                  <a:pt x="0" y="51822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20" name="Freeform 20"/>
          <p:cNvSpPr/>
          <p:nvPr/>
        </p:nvSpPr>
        <p:spPr>
          <a:xfrm>
            <a:off x="9556659" y="4491629"/>
            <a:ext cx="7492029" cy="5619022"/>
          </a:xfrm>
          <a:custGeom>
            <a:avLst/>
            <a:gdLst/>
            <a:ahLst/>
            <a:cxnLst/>
            <a:rect l="l" t="t" r="r" b="b"/>
            <a:pathLst>
              <a:path w="7492029" h="5619022">
                <a:moveTo>
                  <a:pt x="0" y="0"/>
                </a:moveTo>
                <a:lnTo>
                  <a:pt x="7492028" y="0"/>
                </a:lnTo>
                <a:lnTo>
                  <a:pt x="7492028" y="5619021"/>
                </a:lnTo>
                <a:lnTo>
                  <a:pt x="0" y="56190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2778327" y="7417124"/>
            <a:ext cx="12710840" cy="1184047"/>
          </a:xfrm>
          <a:custGeom>
            <a:avLst/>
            <a:gdLst/>
            <a:ahLst/>
            <a:cxnLst/>
            <a:rect l="l" t="t" r="r" b="b"/>
            <a:pathLst>
              <a:path w="12710840" h="1184047">
                <a:moveTo>
                  <a:pt x="0" y="0"/>
                </a:moveTo>
                <a:lnTo>
                  <a:pt x="12710840" y="0"/>
                </a:lnTo>
                <a:lnTo>
                  <a:pt x="12710840" y="1184046"/>
                </a:lnTo>
                <a:lnTo>
                  <a:pt x="0" y="118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b="-208633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4491629"/>
            <a:chOff x="0" y="0"/>
            <a:chExt cx="4816593" cy="11829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82980"/>
            </a:xfrm>
            <a:custGeom>
              <a:avLst/>
              <a:gdLst/>
              <a:ahLst/>
              <a:cxnLst/>
              <a:rect l="l" t="t" r="r" b="b"/>
              <a:pathLst>
                <a:path w="4816592" h="1182980">
                  <a:moveTo>
                    <a:pt x="0" y="0"/>
                  </a:moveTo>
                  <a:lnTo>
                    <a:pt x="4816592" y="0"/>
                  </a:lnTo>
                  <a:lnTo>
                    <a:pt x="4816592" y="1182980"/>
                  </a:lnTo>
                  <a:lnTo>
                    <a:pt x="0" y="118298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1202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2135832" cy="3307251"/>
          </a:xfrm>
          <a:custGeom>
            <a:avLst/>
            <a:gdLst/>
            <a:ahLst/>
            <a:cxnLst/>
            <a:rect l="l" t="t" r="r" b="b"/>
            <a:pathLst>
              <a:path w="12135832" h="3307251">
                <a:moveTo>
                  <a:pt x="0" y="0"/>
                </a:moveTo>
                <a:lnTo>
                  <a:pt x="12135832" y="0"/>
                </a:lnTo>
                <a:lnTo>
                  <a:pt x="12135832" y="3307251"/>
                </a:lnTo>
                <a:lnTo>
                  <a:pt x="0" y="3307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t="-32396" b="-32396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16113923" y="9258300"/>
            <a:ext cx="327444" cy="3274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48108" y="9258300"/>
            <a:ext cx="327444" cy="3274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61723" y="9258300"/>
            <a:ext cx="327444" cy="3274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238029" y="103567"/>
            <a:ext cx="5720383" cy="7627178"/>
          </a:xfrm>
          <a:custGeom>
            <a:avLst/>
            <a:gdLst/>
            <a:ahLst/>
            <a:cxnLst/>
            <a:rect l="l" t="t" r="r" b="b"/>
            <a:pathLst>
              <a:path w="5720383" h="7627178">
                <a:moveTo>
                  <a:pt x="0" y="0"/>
                </a:moveTo>
                <a:lnTo>
                  <a:pt x="5720384" y="0"/>
                </a:lnTo>
                <a:lnTo>
                  <a:pt x="5720384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7" name="Freeform 17"/>
          <p:cNvSpPr/>
          <p:nvPr/>
        </p:nvSpPr>
        <p:spPr>
          <a:xfrm>
            <a:off x="25338" y="3283428"/>
            <a:ext cx="5720383" cy="7627178"/>
          </a:xfrm>
          <a:custGeom>
            <a:avLst/>
            <a:gdLst/>
            <a:ahLst/>
            <a:cxnLst/>
            <a:rect l="l" t="t" r="r" b="b"/>
            <a:pathLst>
              <a:path w="5720383" h="7627178">
                <a:moveTo>
                  <a:pt x="0" y="0"/>
                </a:moveTo>
                <a:lnTo>
                  <a:pt x="5720383" y="0"/>
                </a:lnTo>
                <a:lnTo>
                  <a:pt x="5720383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8" name="Freeform 18"/>
          <p:cNvSpPr/>
          <p:nvPr/>
        </p:nvSpPr>
        <p:spPr>
          <a:xfrm>
            <a:off x="5593695" y="3283428"/>
            <a:ext cx="7722666" cy="3475200"/>
          </a:xfrm>
          <a:custGeom>
            <a:avLst/>
            <a:gdLst/>
            <a:ahLst/>
            <a:cxnLst/>
            <a:rect l="l" t="t" r="r" b="b"/>
            <a:pathLst>
              <a:path w="7722666" h="3475200">
                <a:moveTo>
                  <a:pt x="0" y="0"/>
                </a:moveTo>
                <a:lnTo>
                  <a:pt x="7722666" y="0"/>
                </a:lnTo>
                <a:lnTo>
                  <a:pt x="7722666" y="3475200"/>
                </a:lnTo>
                <a:lnTo>
                  <a:pt x="0" y="3475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9" name="Freeform 19"/>
          <p:cNvSpPr/>
          <p:nvPr/>
        </p:nvSpPr>
        <p:spPr>
          <a:xfrm>
            <a:off x="7722961" y="6139722"/>
            <a:ext cx="3464134" cy="4618846"/>
          </a:xfrm>
          <a:custGeom>
            <a:avLst/>
            <a:gdLst/>
            <a:ahLst/>
            <a:cxnLst/>
            <a:rect l="l" t="t" r="r" b="b"/>
            <a:pathLst>
              <a:path w="3464134" h="4618846">
                <a:moveTo>
                  <a:pt x="0" y="0"/>
                </a:moveTo>
                <a:lnTo>
                  <a:pt x="3464134" y="0"/>
                </a:lnTo>
                <a:lnTo>
                  <a:pt x="3464134" y="4618846"/>
                </a:lnTo>
                <a:lnTo>
                  <a:pt x="0" y="46188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2778327" y="7417124"/>
            <a:ext cx="12710840" cy="1184047"/>
          </a:xfrm>
          <a:custGeom>
            <a:avLst/>
            <a:gdLst/>
            <a:ahLst/>
            <a:cxnLst/>
            <a:rect l="l" t="t" r="r" b="b"/>
            <a:pathLst>
              <a:path w="12710840" h="1184047">
                <a:moveTo>
                  <a:pt x="0" y="0"/>
                </a:moveTo>
                <a:lnTo>
                  <a:pt x="12710840" y="0"/>
                </a:lnTo>
                <a:lnTo>
                  <a:pt x="12710840" y="1184046"/>
                </a:lnTo>
                <a:lnTo>
                  <a:pt x="0" y="118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b="-208633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4491629"/>
            <a:chOff x="0" y="0"/>
            <a:chExt cx="4816593" cy="11829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82980"/>
            </a:xfrm>
            <a:custGeom>
              <a:avLst/>
              <a:gdLst/>
              <a:ahLst/>
              <a:cxnLst/>
              <a:rect l="l" t="t" r="r" b="b"/>
              <a:pathLst>
                <a:path w="4816592" h="1182980">
                  <a:moveTo>
                    <a:pt x="0" y="0"/>
                  </a:moveTo>
                  <a:lnTo>
                    <a:pt x="4816592" y="0"/>
                  </a:lnTo>
                  <a:lnTo>
                    <a:pt x="4816592" y="1182980"/>
                  </a:lnTo>
                  <a:lnTo>
                    <a:pt x="0" y="118298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1202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159663"/>
            <a:ext cx="7655053" cy="2086151"/>
          </a:xfrm>
          <a:custGeom>
            <a:avLst/>
            <a:gdLst/>
            <a:ahLst/>
            <a:cxnLst/>
            <a:rect l="l" t="t" r="r" b="b"/>
            <a:pathLst>
              <a:path w="7655053" h="2086151">
                <a:moveTo>
                  <a:pt x="0" y="0"/>
                </a:moveTo>
                <a:lnTo>
                  <a:pt x="7655053" y="0"/>
                </a:lnTo>
                <a:lnTo>
                  <a:pt x="7655053" y="2086151"/>
                </a:lnTo>
                <a:lnTo>
                  <a:pt x="0" y="208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t="-437" b="-1031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16113923" y="9258300"/>
            <a:ext cx="327444" cy="3274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48108" y="9258300"/>
            <a:ext cx="327444" cy="3274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61723" y="9258300"/>
            <a:ext cx="327444" cy="3274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250961" y="0"/>
            <a:ext cx="18037039" cy="10145834"/>
          </a:xfrm>
          <a:custGeom>
            <a:avLst/>
            <a:gdLst/>
            <a:ahLst/>
            <a:cxnLst/>
            <a:rect l="l" t="t" r="r" b="b"/>
            <a:pathLst>
              <a:path w="18037039" h="10145834">
                <a:moveTo>
                  <a:pt x="0" y="0"/>
                </a:moveTo>
                <a:lnTo>
                  <a:pt x="18037039" y="0"/>
                </a:lnTo>
                <a:lnTo>
                  <a:pt x="18037039" y="10145834"/>
                </a:lnTo>
                <a:lnTo>
                  <a:pt x="0" y="10145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7" name="Group 17"/>
          <p:cNvGrpSpPr/>
          <p:nvPr/>
        </p:nvGrpSpPr>
        <p:grpSpPr>
          <a:xfrm>
            <a:off x="5884839" y="7882236"/>
            <a:ext cx="9763269" cy="3419354"/>
            <a:chOff x="0" y="0"/>
            <a:chExt cx="13017691" cy="455913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8575"/>
              <a:ext cx="13017691" cy="1781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97"/>
                </a:lnSpc>
                <a:spcBef>
                  <a:spcPct val="0"/>
                </a:spcBef>
              </a:pPr>
              <a:r>
                <a:rPr lang="en-US" sz="4250" b="1" i="1" spc="-136">
                  <a:solidFill>
                    <a:srgbClr val="000000"/>
                  </a:solidFill>
                  <a:latin typeface="Droid Serif Bold Italics"/>
                  <a:ea typeface="Droid Serif Bold Italics"/>
                  <a:cs typeface="Droid Serif Bold Italics"/>
                  <a:sym typeface="Droid Serif Bold Italics"/>
                </a:rPr>
                <a:t>LÉGY TE IS NÉGY ÉV MÚLVA A BOLDOG VÉGZŐSEINK KÖZÖTT!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82132"/>
              <a:ext cx="13017691" cy="3073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5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931801"/>
              <a:ext cx="13017691" cy="1627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12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45145" y="2667169"/>
            <a:ext cx="11249050" cy="7103156"/>
            <a:chOff x="0" y="0"/>
            <a:chExt cx="3523742" cy="2225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23742" cy="2225049"/>
            </a:xfrm>
            <a:custGeom>
              <a:avLst/>
              <a:gdLst/>
              <a:ahLst/>
              <a:cxnLst/>
              <a:rect l="l" t="t" r="r" b="b"/>
              <a:pathLst>
                <a:path w="3523742" h="2225049">
                  <a:moveTo>
                    <a:pt x="30970" y="0"/>
                  </a:moveTo>
                  <a:lnTo>
                    <a:pt x="3492772" y="0"/>
                  </a:lnTo>
                  <a:cubicBezTo>
                    <a:pt x="3509876" y="0"/>
                    <a:pt x="3523742" y="13866"/>
                    <a:pt x="3523742" y="30970"/>
                  </a:cubicBezTo>
                  <a:lnTo>
                    <a:pt x="3523742" y="2194079"/>
                  </a:lnTo>
                  <a:cubicBezTo>
                    <a:pt x="3523742" y="2211184"/>
                    <a:pt x="3509876" y="2225049"/>
                    <a:pt x="3492772" y="2225049"/>
                  </a:cubicBezTo>
                  <a:lnTo>
                    <a:pt x="30970" y="2225049"/>
                  </a:lnTo>
                  <a:cubicBezTo>
                    <a:pt x="13866" y="2225049"/>
                    <a:pt x="0" y="2211184"/>
                    <a:pt x="0" y="2194079"/>
                  </a:cubicBezTo>
                  <a:lnTo>
                    <a:pt x="0" y="30970"/>
                  </a:lnTo>
                  <a:cubicBezTo>
                    <a:pt x="0" y="13866"/>
                    <a:pt x="13866" y="0"/>
                    <a:pt x="30970" y="0"/>
                  </a:cubicBezTo>
                  <a:close/>
                </a:path>
              </a:pathLst>
            </a:custGeom>
            <a:solidFill>
              <a:srgbClr val="1068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23742" cy="2263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3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796794" y="1028700"/>
            <a:ext cx="1033238" cy="826591"/>
          </a:xfrm>
          <a:custGeom>
            <a:avLst/>
            <a:gdLst/>
            <a:ahLst/>
            <a:cxnLst/>
            <a:rect l="l" t="t" r="r" b="b"/>
            <a:pathLst>
              <a:path w="1033238" h="826591">
                <a:moveTo>
                  <a:pt x="0" y="0"/>
                </a:moveTo>
                <a:lnTo>
                  <a:pt x="1033238" y="0"/>
                </a:lnTo>
                <a:lnTo>
                  <a:pt x="1033238" y="826591"/>
                </a:lnTo>
                <a:lnTo>
                  <a:pt x="0" y="826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>
            <a:off x="7193634" y="7281376"/>
            <a:ext cx="590123" cy="590123"/>
          </a:xfrm>
          <a:custGeom>
            <a:avLst/>
            <a:gdLst/>
            <a:ahLst/>
            <a:cxnLst/>
            <a:rect l="l" t="t" r="r" b="b"/>
            <a:pathLst>
              <a:path w="590123" h="590123">
                <a:moveTo>
                  <a:pt x="0" y="0"/>
                </a:moveTo>
                <a:lnTo>
                  <a:pt x="590123" y="0"/>
                </a:lnTo>
                <a:lnTo>
                  <a:pt x="590123" y="590123"/>
                </a:lnTo>
                <a:lnTo>
                  <a:pt x="0" y="59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7" name="Freeform 7"/>
          <p:cNvSpPr/>
          <p:nvPr/>
        </p:nvSpPr>
        <p:spPr>
          <a:xfrm>
            <a:off x="7183520" y="5833181"/>
            <a:ext cx="600237" cy="600237"/>
          </a:xfrm>
          <a:custGeom>
            <a:avLst/>
            <a:gdLst/>
            <a:ahLst/>
            <a:cxnLst/>
            <a:rect l="l" t="t" r="r" b="b"/>
            <a:pathLst>
              <a:path w="600237" h="600237">
                <a:moveTo>
                  <a:pt x="0" y="0"/>
                </a:moveTo>
                <a:lnTo>
                  <a:pt x="600237" y="0"/>
                </a:lnTo>
                <a:lnTo>
                  <a:pt x="600237" y="600237"/>
                </a:lnTo>
                <a:lnTo>
                  <a:pt x="0" y="6002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8" name="Freeform 8"/>
          <p:cNvSpPr/>
          <p:nvPr/>
        </p:nvSpPr>
        <p:spPr>
          <a:xfrm>
            <a:off x="7219085" y="6577215"/>
            <a:ext cx="593276" cy="593542"/>
          </a:xfrm>
          <a:custGeom>
            <a:avLst/>
            <a:gdLst/>
            <a:ahLst/>
            <a:cxnLst/>
            <a:rect l="l" t="t" r="r" b="b"/>
            <a:pathLst>
              <a:path w="593276" h="593542">
                <a:moveTo>
                  <a:pt x="0" y="0"/>
                </a:moveTo>
                <a:lnTo>
                  <a:pt x="593276" y="0"/>
                </a:lnTo>
                <a:lnTo>
                  <a:pt x="593276" y="593542"/>
                </a:lnTo>
                <a:lnTo>
                  <a:pt x="0" y="593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sp>
        <p:nvSpPr>
          <p:cNvPr id="9" name="Freeform 9"/>
          <p:cNvSpPr/>
          <p:nvPr/>
        </p:nvSpPr>
        <p:spPr>
          <a:xfrm>
            <a:off x="7242832" y="5142256"/>
            <a:ext cx="569529" cy="569529"/>
          </a:xfrm>
          <a:custGeom>
            <a:avLst/>
            <a:gdLst/>
            <a:ahLst/>
            <a:cxnLst/>
            <a:rect l="l" t="t" r="r" b="b"/>
            <a:pathLst>
              <a:path w="569529" h="569529">
                <a:moveTo>
                  <a:pt x="0" y="0"/>
                </a:moveTo>
                <a:lnTo>
                  <a:pt x="569529" y="0"/>
                </a:lnTo>
                <a:lnTo>
                  <a:pt x="569529" y="569529"/>
                </a:lnTo>
                <a:lnTo>
                  <a:pt x="0" y="5695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0" name="Freeform 10"/>
          <p:cNvSpPr/>
          <p:nvPr/>
        </p:nvSpPr>
        <p:spPr>
          <a:xfrm>
            <a:off x="868394" y="2100713"/>
            <a:ext cx="6083085" cy="6083085"/>
          </a:xfrm>
          <a:custGeom>
            <a:avLst/>
            <a:gdLst/>
            <a:ahLst/>
            <a:cxnLst/>
            <a:rect l="l" t="t" r="r" b="b"/>
            <a:pathLst>
              <a:path w="6083085" h="6083085">
                <a:moveTo>
                  <a:pt x="0" y="0"/>
                </a:moveTo>
                <a:lnTo>
                  <a:pt x="6083085" y="0"/>
                </a:lnTo>
                <a:lnTo>
                  <a:pt x="6083085" y="6083086"/>
                </a:lnTo>
                <a:lnTo>
                  <a:pt x="0" y="60830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u-HU"/>
          </a:p>
        </p:txBody>
      </p:sp>
      <p:grpSp>
        <p:nvGrpSpPr>
          <p:cNvPr id="11" name="Group 11"/>
          <p:cNvGrpSpPr/>
          <p:nvPr/>
        </p:nvGrpSpPr>
        <p:grpSpPr>
          <a:xfrm>
            <a:off x="1159421" y="2392996"/>
            <a:ext cx="5501030" cy="5501008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4"/>
              <a:stretch>
                <a:fillRect l="-16747" r="-16747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97737" y="4532216"/>
            <a:ext cx="42696" cy="2482460"/>
            <a:chOff x="0" y="0"/>
            <a:chExt cx="13374" cy="7776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374" cy="777626"/>
            </a:xfrm>
            <a:custGeom>
              <a:avLst/>
              <a:gdLst/>
              <a:ahLst/>
              <a:cxnLst/>
              <a:rect l="l" t="t" r="r" b="b"/>
              <a:pathLst>
                <a:path w="13374" h="777626">
                  <a:moveTo>
                    <a:pt x="0" y="0"/>
                  </a:moveTo>
                  <a:lnTo>
                    <a:pt x="13374" y="0"/>
                  </a:lnTo>
                  <a:lnTo>
                    <a:pt x="13374" y="777626"/>
                  </a:lnTo>
                  <a:lnTo>
                    <a:pt x="0" y="7776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3374" cy="815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050058" y="6671286"/>
            <a:ext cx="3857414" cy="421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5"/>
              </a:lnSpc>
            </a:pPr>
            <a:r>
              <a:rPr lang="en-US" sz="2546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www.sashegyi.hu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59865" y="5943763"/>
            <a:ext cx="4824555" cy="38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"/>
              </a:lnSpc>
            </a:pPr>
            <a:r>
              <a:rPr lang="en-US" sz="2346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igazgato@sashegyipomaz.net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38726" y="7348092"/>
            <a:ext cx="4824555" cy="41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5"/>
              </a:lnSpc>
            </a:pPr>
            <a:r>
              <a:rPr lang="en-US" sz="2446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2013 Pomáz, Iskola utca 2.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7636" y="5179647"/>
            <a:ext cx="4150467" cy="41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5"/>
              </a:lnSpc>
            </a:pPr>
            <a:r>
              <a:rPr lang="en-US" sz="2446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+3626525169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42832" y="4036475"/>
            <a:ext cx="4639722" cy="49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8"/>
              </a:lnSpc>
            </a:pPr>
            <a:r>
              <a:rPr lang="en-US" sz="2956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Keress bennünket!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38680" y="2967598"/>
            <a:ext cx="5450513" cy="64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96"/>
              </a:lnSpc>
              <a:spcBef>
                <a:spcPct val="0"/>
              </a:spcBef>
            </a:pPr>
            <a:r>
              <a:rPr lang="en-US" sz="3782" b="1" spc="355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ELÉRHETŐSÉGEINK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5811589" y="8007246"/>
            <a:ext cx="4201427" cy="420142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AEEA00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1868494" y="-2100713"/>
            <a:ext cx="4201427" cy="420142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AEEA00"/>
              </a:solidFill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067950" y="6633635"/>
            <a:ext cx="762083" cy="76208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-575233" y="9258300"/>
            <a:ext cx="1614906" cy="1614906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332933" y="861828"/>
            <a:ext cx="13202083" cy="64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  <a:spcBef>
                <a:spcPct val="0"/>
              </a:spcBef>
            </a:pPr>
            <a:r>
              <a:rPr lang="en-US" sz="3999" b="1">
                <a:solidFill>
                  <a:srgbClr val="000000">
                    <a:alpha val="98824"/>
                  </a:srgb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Sashegyi Sándor Általános Iskola és Gimnázium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289</Words>
  <Application>Microsoft Office PowerPoint</Application>
  <PresentationFormat>Egyéni</PresentationFormat>
  <Paragraphs>68</Paragraphs>
  <Slides>10</Slides>
  <Notes>0</Notes>
  <HiddenSlides>0</HiddenSlides>
  <MMClips>4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8" baseType="lpstr">
      <vt:lpstr>Open Sauce</vt:lpstr>
      <vt:lpstr>Open Sauce Bold Italics</vt:lpstr>
      <vt:lpstr>Arial</vt:lpstr>
      <vt:lpstr>Droid Serif Bold Italics</vt:lpstr>
      <vt:lpstr>Montserrat Bold</vt:lpstr>
      <vt:lpstr>Open Sauce Bold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www.sashegyi.hu</dc:title>
  <dc:creator>Kapin Györgyné</dc:creator>
  <cp:lastModifiedBy>Kapin Györgyné</cp:lastModifiedBy>
  <cp:revision>1</cp:revision>
  <dcterms:created xsi:type="dcterms:W3CDTF">2006-08-16T00:00:00Z</dcterms:created>
  <dcterms:modified xsi:type="dcterms:W3CDTF">2024-10-17T17:49:30Z</dcterms:modified>
  <dc:identifier>DAGSrziQ9_A</dc:identifier>
</cp:coreProperties>
</file>