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31" r:id="rId3"/>
    <p:sldId id="261" r:id="rId4"/>
    <p:sldId id="262" r:id="rId5"/>
    <p:sldId id="264" r:id="rId6"/>
    <p:sldId id="263" r:id="rId7"/>
    <p:sldId id="308" r:id="rId8"/>
    <p:sldId id="330" r:id="rId9"/>
    <p:sldId id="282" r:id="rId10"/>
    <p:sldId id="283" r:id="rId11"/>
    <p:sldId id="260" r:id="rId12"/>
    <p:sldId id="274" r:id="rId13"/>
    <p:sldId id="275" r:id="rId14"/>
    <p:sldId id="302" r:id="rId15"/>
    <p:sldId id="303" r:id="rId16"/>
    <p:sldId id="301" r:id="rId17"/>
    <p:sldId id="332" r:id="rId18"/>
    <p:sldId id="333" r:id="rId19"/>
    <p:sldId id="327" r:id="rId20"/>
    <p:sldId id="296" r:id="rId21"/>
    <p:sldId id="295" r:id="rId22"/>
    <p:sldId id="309" r:id="rId23"/>
    <p:sldId id="307" r:id="rId24"/>
    <p:sldId id="311" r:id="rId25"/>
    <p:sldId id="335" r:id="rId26"/>
    <p:sldId id="310" r:id="rId27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8D629C4E-BF31-4075-A934-FE8094DF2457}"/>
              </a:ext>
            </a:extLst>
          </p:cNvPr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Egyenes összekötő 4">
            <a:extLst>
              <a:ext uri="{FF2B5EF4-FFF2-40B4-BE49-F238E27FC236}">
                <a16:creationId xmlns:a16="http://schemas.microsoft.com/office/drawing/2014/main" id="{BAAE1AC8-6F85-4A34-8F31-778ECC8FECF7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Cím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25" name="Alcím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hu-HU"/>
              <a:t>Alcím mintájának szerkesztése</a:t>
            </a:r>
            <a:endParaRPr lang="en-US"/>
          </a:p>
        </p:txBody>
      </p:sp>
      <p:sp>
        <p:nvSpPr>
          <p:cNvPr id="6" name="Dátum helye 30">
            <a:extLst>
              <a:ext uri="{FF2B5EF4-FFF2-40B4-BE49-F238E27FC236}">
                <a16:creationId xmlns:a16="http://schemas.microsoft.com/office/drawing/2014/main" id="{D10BF34F-5AF2-45C6-95C9-4D32016F5C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7" name="Élőláb helye 17">
            <a:extLst>
              <a:ext uri="{FF2B5EF4-FFF2-40B4-BE49-F238E27FC236}">
                <a16:creationId xmlns:a16="http://schemas.microsoft.com/office/drawing/2014/main" id="{E435BDC1-64C8-44C6-A7DA-994AC7C1E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28">
            <a:extLst>
              <a:ext uri="{FF2B5EF4-FFF2-40B4-BE49-F238E27FC236}">
                <a16:creationId xmlns:a16="http://schemas.microsoft.com/office/drawing/2014/main" id="{DF052265-D61A-43E4-93A7-14BEDE8E8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1FF580-B558-48A7-8D75-102F8A82911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0567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26">
            <a:extLst>
              <a:ext uri="{FF2B5EF4-FFF2-40B4-BE49-F238E27FC236}">
                <a16:creationId xmlns:a16="http://schemas.microsoft.com/office/drawing/2014/main" id="{6567602C-BC13-40FF-ABCF-433B4E5E0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3">
            <a:extLst>
              <a:ext uri="{FF2B5EF4-FFF2-40B4-BE49-F238E27FC236}">
                <a16:creationId xmlns:a16="http://schemas.microsoft.com/office/drawing/2014/main" id="{FA232D77-037C-49D3-B0E2-65014ED48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5">
            <a:extLst>
              <a:ext uri="{FF2B5EF4-FFF2-40B4-BE49-F238E27FC236}">
                <a16:creationId xmlns:a16="http://schemas.microsoft.com/office/drawing/2014/main" id="{4B9ED07B-1824-4AD9-BECB-A8AF9DD09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52ABC-3220-4919-8F2B-A94AFB7FA8D3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74944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B07EF4A-0D6A-4BD8-AD28-08EC7B1768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86A9F0A-FA94-4617-901A-0C2133C39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A7C574C-0C1C-4D0D-9BE5-99478D6F1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1CE14-8494-41AD-A199-82F22350A7B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13827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26">
            <a:extLst>
              <a:ext uri="{FF2B5EF4-FFF2-40B4-BE49-F238E27FC236}">
                <a16:creationId xmlns:a16="http://schemas.microsoft.com/office/drawing/2014/main" id="{307D426D-E581-4331-81C0-39ACE0A7D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3">
            <a:extLst>
              <a:ext uri="{FF2B5EF4-FFF2-40B4-BE49-F238E27FC236}">
                <a16:creationId xmlns:a16="http://schemas.microsoft.com/office/drawing/2014/main" id="{E5669B9B-57CC-4F55-A150-AFAB24AE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15">
            <a:extLst>
              <a:ext uri="{FF2B5EF4-FFF2-40B4-BE49-F238E27FC236}">
                <a16:creationId xmlns:a16="http://schemas.microsoft.com/office/drawing/2014/main" id="{07D8D22A-DAEF-4455-8160-F61FC68A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11D1E-0AD7-48A5-8AD6-1F41921E8A3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742289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átum helye 26">
            <a:extLst>
              <a:ext uri="{FF2B5EF4-FFF2-40B4-BE49-F238E27FC236}">
                <a16:creationId xmlns:a16="http://schemas.microsoft.com/office/drawing/2014/main" id="{F049616E-982C-40D2-A013-4300629F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Élőláb helye 3">
            <a:extLst>
              <a:ext uri="{FF2B5EF4-FFF2-40B4-BE49-F238E27FC236}">
                <a16:creationId xmlns:a16="http://schemas.microsoft.com/office/drawing/2014/main" id="{E1FB8CC3-833F-4EE6-9477-EB122328D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15">
            <a:extLst>
              <a:ext uri="{FF2B5EF4-FFF2-40B4-BE49-F238E27FC236}">
                <a16:creationId xmlns:a16="http://schemas.microsoft.com/office/drawing/2014/main" id="{D8334BCF-F2DE-4D02-80FC-AA5912197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39B87-B375-4777-B02D-50181609087F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484617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26">
            <a:extLst>
              <a:ext uri="{FF2B5EF4-FFF2-40B4-BE49-F238E27FC236}">
                <a16:creationId xmlns:a16="http://schemas.microsoft.com/office/drawing/2014/main" id="{FDA1628C-2D14-4CFE-A69D-BDD759503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72380856-07F8-4577-A98C-82DB17EF8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15">
            <a:extLst>
              <a:ext uri="{FF2B5EF4-FFF2-40B4-BE49-F238E27FC236}">
                <a16:creationId xmlns:a16="http://schemas.microsoft.com/office/drawing/2014/main" id="{5B9E10EC-B047-414B-BF63-B0F0E49F3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35359-F961-4BDD-8450-5256666984F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221058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26">
            <a:extLst>
              <a:ext uri="{FF2B5EF4-FFF2-40B4-BE49-F238E27FC236}">
                <a16:creationId xmlns:a16="http://schemas.microsoft.com/office/drawing/2014/main" id="{0CC4F103-865F-48D4-BAC4-2E74E2672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Élőláb helye 3">
            <a:extLst>
              <a:ext uri="{FF2B5EF4-FFF2-40B4-BE49-F238E27FC236}">
                <a16:creationId xmlns:a16="http://schemas.microsoft.com/office/drawing/2014/main" id="{245832EF-7096-476B-821F-CC2F1FA2A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15">
            <a:extLst>
              <a:ext uri="{FF2B5EF4-FFF2-40B4-BE49-F238E27FC236}">
                <a16:creationId xmlns:a16="http://schemas.microsoft.com/office/drawing/2014/main" id="{20749DE6-8313-41CB-967C-5F7DE2B71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D0589-9972-4D52-B90D-02F64B0981BF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453717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26">
            <a:extLst>
              <a:ext uri="{FF2B5EF4-FFF2-40B4-BE49-F238E27FC236}">
                <a16:creationId xmlns:a16="http://schemas.microsoft.com/office/drawing/2014/main" id="{1C8152D5-9052-4927-9812-242518DC1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3">
            <a:extLst>
              <a:ext uri="{FF2B5EF4-FFF2-40B4-BE49-F238E27FC236}">
                <a16:creationId xmlns:a16="http://schemas.microsoft.com/office/drawing/2014/main" id="{E82F01E2-5E8C-446E-8B50-FF1CCBFAD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15">
            <a:extLst>
              <a:ext uri="{FF2B5EF4-FFF2-40B4-BE49-F238E27FC236}">
                <a16:creationId xmlns:a16="http://schemas.microsoft.com/office/drawing/2014/main" id="{45F832AF-B0E9-4A12-93F9-D5329506E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1B24D-81BF-497D-A4CF-07222F183157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55596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2F05A598-5DF2-4392-A80E-DEA34224BD33}"/>
              </a:ext>
            </a:extLst>
          </p:cNvPr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F6053EEB-BFBF-462C-A5C3-BE30B8859481}"/>
              </a:ext>
            </a:extLst>
          </p:cNvPr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Kép helye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7" name="Dátum helye 4">
            <a:extLst>
              <a:ext uri="{FF2B5EF4-FFF2-40B4-BE49-F238E27FC236}">
                <a16:creationId xmlns:a16="http://schemas.microsoft.com/office/drawing/2014/main" id="{C0D4B1CA-A2D0-45C0-BC23-30BFBFE1D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8" name="Élőláb helye 5">
            <a:extLst>
              <a:ext uri="{FF2B5EF4-FFF2-40B4-BE49-F238E27FC236}">
                <a16:creationId xmlns:a16="http://schemas.microsoft.com/office/drawing/2014/main" id="{E0100187-8C4F-4D19-AF8E-F61488E34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6">
            <a:extLst>
              <a:ext uri="{FF2B5EF4-FFF2-40B4-BE49-F238E27FC236}">
                <a16:creationId xmlns:a16="http://schemas.microsoft.com/office/drawing/2014/main" id="{DDF5586C-1179-4CBA-B376-50CB13962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99FF0-D47D-4066-A81C-D249220AC99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13543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26">
            <a:extLst>
              <a:ext uri="{FF2B5EF4-FFF2-40B4-BE49-F238E27FC236}">
                <a16:creationId xmlns:a16="http://schemas.microsoft.com/office/drawing/2014/main" id="{73049110-85DC-478D-83F3-70758092C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3">
            <a:extLst>
              <a:ext uri="{FF2B5EF4-FFF2-40B4-BE49-F238E27FC236}">
                <a16:creationId xmlns:a16="http://schemas.microsoft.com/office/drawing/2014/main" id="{46F668AA-D205-4864-AD1E-4D3397755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5">
            <a:extLst>
              <a:ext uri="{FF2B5EF4-FFF2-40B4-BE49-F238E27FC236}">
                <a16:creationId xmlns:a16="http://schemas.microsoft.com/office/drawing/2014/main" id="{09F6EE0B-49E1-4640-98BE-1F99ADC37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005F6-1A07-4EF3-ABD8-54DFFED0A86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210812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03B4BFF-5AA1-4D31-8DF9-C8E4BE4089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CF0134A-60B8-480C-AA68-CE844DE3B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EBB5C07-33A2-4C1C-8FA7-E57B36630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A4787-907C-4C9B-8DF0-D516752A1624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983871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>
            <a:extLst>
              <a:ext uri="{FF2B5EF4-FFF2-40B4-BE49-F238E27FC236}">
                <a16:creationId xmlns:a16="http://schemas.microsoft.com/office/drawing/2014/main" id="{E2276411-EB27-4819-B2D8-C71421931526}"/>
              </a:ext>
            </a:extLst>
          </p:cNvPr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Cím helye 2">
            <a:extLst>
              <a:ext uri="{FF2B5EF4-FFF2-40B4-BE49-F238E27FC236}">
                <a16:creationId xmlns:a16="http://schemas.microsoft.com/office/drawing/2014/main" id="{B2A7A67D-AB12-430C-B95A-5992C1CE3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1030" name="Szöveg helye 30">
            <a:extLst>
              <a:ext uri="{FF2B5EF4-FFF2-40B4-BE49-F238E27FC236}">
                <a16:creationId xmlns:a16="http://schemas.microsoft.com/office/drawing/2014/main" id="{1258F35A-BA30-4CDA-965A-49A5FD9D67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  <a:endParaRPr lang="en-US" altLang="hu-HU"/>
          </a:p>
        </p:txBody>
      </p:sp>
      <p:sp>
        <p:nvSpPr>
          <p:cNvPr id="27" name="Dátum helye 26">
            <a:extLst>
              <a:ext uri="{FF2B5EF4-FFF2-40B4-BE49-F238E27FC236}">
                <a16:creationId xmlns:a16="http://schemas.microsoft.com/office/drawing/2014/main" id="{12AFA0A2-A3CE-4F48-87A7-DA26DAB1A2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DE0608A-262B-44BB-A607-ED0355CC0A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16" name="Dia számának helye 15">
            <a:extLst>
              <a:ext uri="{FF2B5EF4-FFF2-40B4-BE49-F238E27FC236}">
                <a16:creationId xmlns:a16="http://schemas.microsoft.com/office/drawing/2014/main" id="{011E70C3-2BCE-4C6C-BFDC-238FB3EF2F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516C963-15DE-483A-B340-862E9B7F919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33" r:id="rId2"/>
    <p:sldLayoutId id="2147484041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42" r:id="rId9"/>
    <p:sldLayoutId id="2147484039" r:id="rId10"/>
    <p:sldLayoutId id="21474840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00ADDC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00ADDC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00ADDC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ziirfig.hu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ziirfig.hu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0gt7RccezI&amp;t=1s" TargetMode="External"/><Relationship Id="rId2" Type="http://schemas.openxmlformats.org/officeDocument/2006/relationships/hyperlink" Target="http://www.sziirfig.h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aAr-kMhI-xc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44712E0-DF5A-430C-875F-0D441337730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1520" y="1484784"/>
            <a:ext cx="8712968" cy="374441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hu-HU" altLang="hu-HU" sz="4800" dirty="0"/>
            </a:br>
            <a:br>
              <a:rPr lang="hu-HU" altLang="hu-HU" sz="4800" dirty="0"/>
            </a:br>
            <a:br>
              <a:rPr lang="hu-HU" altLang="hu-HU" sz="3200" dirty="0"/>
            </a:br>
            <a:r>
              <a:rPr lang="hu-HU" altLang="hu-HU" sz="3200" dirty="0"/>
              <a:t>Középiskolai felvételi</a:t>
            </a:r>
            <a:br>
              <a:rPr lang="hu-HU" altLang="hu-HU" sz="3200" dirty="0"/>
            </a:br>
            <a:r>
              <a:rPr lang="hu-HU" altLang="hu-HU" sz="4000" dirty="0"/>
              <a:t>Szentendrei </a:t>
            </a:r>
            <a:r>
              <a:rPr lang="hu-HU" altLang="hu-HU" sz="4000" dirty="0" err="1"/>
              <a:t>II.Rákóczi</a:t>
            </a:r>
            <a:r>
              <a:rPr lang="hu-HU" altLang="hu-HU" sz="4000" dirty="0"/>
              <a:t> Ferenc Általános Iskola és Gimnázium </a:t>
            </a:r>
            <a:br>
              <a:rPr lang="hu-HU" altLang="hu-HU" sz="4000" dirty="0"/>
            </a:br>
            <a:r>
              <a:rPr lang="hu-HU" altLang="hu-HU" sz="2400" dirty="0"/>
              <a:t>OM: 032580 </a:t>
            </a:r>
            <a:br>
              <a:rPr lang="hu-HU" altLang="hu-HU" sz="2400" dirty="0"/>
            </a:br>
            <a:r>
              <a:rPr lang="hu-HU" altLang="hu-HU" sz="2400" dirty="0"/>
              <a:t>2000 Szentendre Rákóczi u. 6.</a:t>
            </a:r>
            <a:endParaRPr lang="hu-HU" altLang="hu-HU" sz="4000" cap="small" dirty="0">
              <a:solidFill>
                <a:srgbClr val="FF0000"/>
              </a:solidFill>
            </a:endParaRPr>
          </a:p>
        </p:txBody>
      </p:sp>
      <p:pic>
        <p:nvPicPr>
          <p:cNvPr id="6147" name="Picture 4" descr="C:\Users\reskovits.zsuzsa\Pictures\logo_2012_2.jpg">
            <a:extLst>
              <a:ext uri="{FF2B5EF4-FFF2-40B4-BE49-F238E27FC236}">
                <a16:creationId xmlns:a16="http://schemas.microsoft.com/office/drawing/2014/main" id="{71230C76-B044-4BC2-A200-33D3074BA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8913"/>
            <a:ext cx="3097212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Szövegdoboz 1">
            <a:extLst>
              <a:ext uri="{FF2B5EF4-FFF2-40B4-BE49-F238E27FC236}">
                <a16:creationId xmlns:a16="http://schemas.microsoft.com/office/drawing/2014/main" id="{D656F544-D7E7-4DD9-8C16-7B364E19B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5084763"/>
            <a:ext cx="4535488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00ADDC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00ADDC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ADDC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u-HU" altLang="hu-HU" sz="3600">
                <a:latin typeface="Arial" panose="020B0604020202020204" pitchFamily="34" charset="0"/>
                <a:hlinkClick r:id="rId3"/>
              </a:rPr>
              <a:t>www.sziirfig.hu</a:t>
            </a:r>
            <a:endParaRPr lang="hu-HU" altLang="hu-HU" sz="36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u-HU" altLang="hu-HU" sz="40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7471AB7-2739-48C3-B08B-70F0B64B4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Iskolánk</a:t>
            </a:r>
          </a:p>
        </p:txBody>
      </p:sp>
      <p:pic>
        <p:nvPicPr>
          <p:cNvPr id="7171" name="Kép 6">
            <a:extLst>
              <a:ext uri="{FF2B5EF4-FFF2-40B4-BE49-F238E27FC236}">
                <a16:creationId xmlns:a16="http://schemas.microsoft.com/office/drawing/2014/main" id="{A38CB1E8-165C-4B7B-A8DB-A40DE40B8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20675"/>
            <a:ext cx="4392613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Tartalom helye 10">
            <a:extLst>
              <a:ext uri="{FF2B5EF4-FFF2-40B4-BE49-F238E27FC236}">
                <a16:creationId xmlns:a16="http://schemas.microsoft.com/office/drawing/2014/main" id="{AA8AA2FF-FBBF-4FFB-BC74-2E7016034B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916113"/>
            <a:ext cx="4176712" cy="2881312"/>
          </a:xfrm>
        </p:spPr>
      </p:pic>
      <p:pic>
        <p:nvPicPr>
          <p:cNvPr id="7173" name="Kép 3">
            <a:extLst>
              <a:ext uri="{FF2B5EF4-FFF2-40B4-BE49-F238E27FC236}">
                <a16:creationId xmlns:a16="http://schemas.microsoft.com/office/drawing/2014/main" id="{27982A79-3B50-4C7B-ABBF-21774FDAB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573463"/>
            <a:ext cx="4248150" cy="318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A731D5-0F7B-485E-83B2-45785D461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1073518"/>
            <a:ext cx="6287654" cy="78125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hu-HU" dirty="0"/>
              <a:t>Miért a Rákóczi? – </a:t>
            </a:r>
            <a:br>
              <a:rPr lang="hu-HU" dirty="0"/>
            </a:br>
            <a:r>
              <a:rPr lang="hu-HU" dirty="0"/>
              <a:t>„Minden szépet és jót”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65EB1FE-5003-4499-845C-33C89229B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125" y="1854200"/>
            <a:ext cx="8264525" cy="3935413"/>
          </a:xfrm>
        </p:spPr>
        <p:txBody>
          <a:bodyPr>
            <a:normAutofit/>
          </a:bodyPr>
          <a:lstStyle/>
          <a:p>
            <a:pPr marL="0" indent="0">
              <a:buFont typeface="Wingdings 2" panose="05020102010507070707" pitchFamily="18" charset="2"/>
              <a:buNone/>
              <a:defRPr/>
            </a:pPr>
            <a:br>
              <a:rPr lang="hu-HU" sz="1800" b="1" dirty="0"/>
            </a:b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 közvéleménykutatás: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Milyen szempontok </a:t>
            </a:r>
            <a:b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alapján választanak a szülők?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a diákok?</a:t>
            </a:r>
            <a:b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hu-HU" sz="2800" b="1" dirty="0"/>
            </a:br>
            <a:endParaRPr lang="hu-HU" sz="2800" b="1" dirty="0"/>
          </a:p>
        </p:txBody>
      </p:sp>
      <p:pic>
        <p:nvPicPr>
          <p:cNvPr id="8196" name="Kép 4">
            <a:extLst>
              <a:ext uri="{FF2B5EF4-FFF2-40B4-BE49-F238E27FC236}">
                <a16:creationId xmlns:a16="http://schemas.microsoft.com/office/drawing/2014/main" id="{17239977-CA4B-4705-8CCC-CD621CF2A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4508500"/>
            <a:ext cx="277495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Kép 7">
            <a:extLst>
              <a:ext uri="{FF2B5EF4-FFF2-40B4-BE49-F238E27FC236}">
                <a16:creationId xmlns:a16="http://schemas.microsoft.com/office/drawing/2014/main" id="{A68F7EA7-D224-42E3-B556-6D1497A18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988" y="2060575"/>
            <a:ext cx="3014662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7A59E0-CD59-450D-8DD3-A5B005443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8" y="404664"/>
            <a:ext cx="6622993" cy="600613"/>
          </a:xfrm>
        </p:spPr>
        <p:txBody>
          <a:bodyPr/>
          <a:lstStyle/>
          <a:p>
            <a:pPr>
              <a:defRPr/>
            </a:pPr>
            <a:r>
              <a:rPr lang="hu-HU" dirty="0"/>
              <a:t>Szempontok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18AD40C-E838-435A-A132-357448C34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888" y="1417638"/>
            <a:ext cx="6711950" cy="443547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Közelség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Tanulmányi követelmények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Csoportbontás (nyelv, matek)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Második idegen nyelv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Fakultáció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Óraháló / tantárgyak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Tehetséggondozás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Osztályközösség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Kisérettségi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endParaRPr lang="hu-HU" sz="1800" b="1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hu-HU" sz="1800" b="1" dirty="0"/>
              <a:t> 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endParaRPr lang="hu-HU" sz="1800" b="1" dirty="0"/>
          </a:p>
          <a:p>
            <a:pPr>
              <a:buFont typeface="Wingdings" panose="05000000000000000000" pitchFamily="2" charset="2"/>
              <a:buChar char="q"/>
              <a:defRPr/>
            </a:pPr>
            <a:endParaRPr lang="hu-HU" sz="1800" b="1" dirty="0"/>
          </a:p>
        </p:txBody>
      </p:sp>
      <p:pic>
        <p:nvPicPr>
          <p:cNvPr id="9220" name="Kép 5">
            <a:extLst>
              <a:ext uri="{FF2B5EF4-FFF2-40B4-BE49-F238E27FC236}">
                <a16:creationId xmlns:a16="http://schemas.microsoft.com/office/drawing/2014/main" id="{A7F26963-D56B-476A-A46B-3009E8600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38" y="109538"/>
            <a:ext cx="2708275" cy="17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Kép 6">
            <a:extLst>
              <a:ext uri="{FF2B5EF4-FFF2-40B4-BE49-F238E27FC236}">
                <a16:creationId xmlns:a16="http://schemas.microsoft.com/office/drawing/2014/main" id="{025BA548-29D0-4E8E-AC20-6F9569830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760413"/>
            <a:ext cx="1833562" cy="317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Kép 7">
            <a:extLst>
              <a:ext uri="{FF2B5EF4-FFF2-40B4-BE49-F238E27FC236}">
                <a16:creationId xmlns:a16="http://schemas.microsoft.com/office/drawing/2014/main" id="{C8541450-F67E-423C-8ABC-31371B73B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365625"/>
            <a:ext cx="319405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743041E-3CF4-42BF-AE29-22238FFBE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332657"/>
            <a:ext cx="6447501" cy="648072"/>
          </a:xfrm>
        </p:spPr>
        <p:txBody>
          <a:bodyPr/>
          <a:lstStyle/>
          <a:p>
            <a:pPr>
              <a:defRPr/>
            </a:pPr>
            <a:r>
              <a:rPr lang="hu-HU" dirty="0"/>
              <a:t>Szempontok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E217A1A7-6B89-4499-A0F4-E0F7A2DFA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638300"/>
            <a:ext cx="6446838" cy="4089400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Diákélet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Büfé/Étkezés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Tantermek felszereltsége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Tornaterem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Tiszta környezet/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Öko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iskola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Két informatika terem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Természettudományos/</a:t>
            </a:r>
            <a:b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matematika szaktanterem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endParaRPr lang="hu-HU" sz="1800" b="1" dirty="0"/>
          </a:p>
          <a:p>
            <a:pPr>
              <a:defRPr/>
            </a:pPr>
            <a:endParaRPr lang="hu-HU" sz="1800" b="1" dirty="0"/>
          </a:p>
          <a:p>
            <a:pPr>
              <a:defRPr/>
            </a:pPr>
            <a:endParaRPr lang="hu-HU" b="1" dirty="0"/>
          </a:p>
          <a:p>
            <a:pPr>
              <a:defRPr/>
            </a:pPr>
            <a:endParaRPr lang="hu-HU" b="1" dirty="0"/>
          </a:p>
          <a:p>
            <a:pPr>
              <a:defRPr/>
            </a:pPr>
            <a:endParaRPr lang="hu-HU" b="1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hu-HU" dirty="0"/>
          </a:p>
        </p:txBody>
      </p:sp>
      <p:pic>
        <p:nvPicPr>
          <p:cNvPr id="10244" name="Kép 7">
            <a:extLst>
              <a:ext uri="{FF2B5EF4-FFF2-40B4-BE49-F238E27FC236}">
                <a16:creationId xmlns:a16="http://schemas.microsoft.com/office/drawing/2014/main" id="{5105F27B-DE86-4BF3-8929-94A68EFBA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505325"/>
            <a:ext cx="3527425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Kép 6">
            <a:extLst>
              <a:ext uri="{FF2B5EF4-FFF2-40B4-BE49-F238E27FC236}">
                <a16:creationId xmlns:a16="http://schemas.microsoft.com/office/drawing/2014/main" id="{F6B4F3CC-4EAC-467A-A411-79DB85B29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25" y="1279525"/>
            <a:ext cx="322262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5B0082F-EE0F-4502-93C5-70DE074C6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45" y="476672"/>
            <a:ext cx="6809510" cy="799678"/>
          </a:xfrm>
        </p:spPr>
        <p:txBody>
          <a:bodyPr/>
          <a:lstStyle/>
          <a:p>
            <a:pPr>
              <a:defRPr/>
            </a:pPr>
            <a:r>
              <a:rPr lang="hu-HU" dirty="0"/>
              <a:t>Erősségeink</a:t>
            </a:r>
          </a:p>
        </p:txBody>
      </p:sp>
      <p:sp>
        <p:nvSpPr>
          <p:cNvPr id="11267" name="Tartalom helye 6">
            <a:extLst>
              <a:ext uri="{FF2B5EF4-FFF2-40B4-BE49-F238E27FC236}">
                <a16:creationId xmlns:a16="http://schemas.microsoft.com/office/drawing/2014/main" id="{AD6F362A-9CF7-44FB-A933-13E5644DF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113" y="1276350"/>
            <a:ext cx="6810375" cy="43053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hu-HU" altLang="hu-H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 tanáraink – Humán erőforrás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altLang="hu-H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Felkészült tanárok, korszerű pedagógiai módszerek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altLang="hu-H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Könyvtárunk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altLang="hu-H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Projektor minden teremben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altLang="hu-H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Tornaterem</a:t>
            </a:r>
          </a:p>
          <a:p>
            <a:endParaRPr lang="hu-HU" altLang="hu-HU" sz="2400" b="1"/>
          </a:p>
          <a:p>
            <a:endParaRPr lang="hu-HU" altLang="hu-HU" sz="2400" b="1"/>
          </a:p>
          <a:p>
            <a:endParaRPr lang="hu-HU" altLang="hu-HU" sz="2400" b="1"/>
          </a:p>
          <a:p>
            <a:endParaRPr lang="hu-HU" altLang="hu-HU" sz="1800" b="1"/>
          </a:p>
          <a:p>
            <a:endParaRPr lang="hu-HU" altLang="hu-HU"/>
          </a:p>
        </p:txBody>
      </p:sp>
      <p:pic>
        <p:nvPicPr>
          <p:cNvPr id="11268" name="Kép 4">
            <a:extLst>
              <a:ext uri="{FF2B5EF4-FFF2-40B4-BE49-F238E27FC236}">
                <a16:creationId xmlns:a16="http://schemas.microsoft.com/office/drawing/2014/main" id="{0280A184-5CC8-43A5-B238-3BC5D6CD7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508500"/>
            <a:ext cx="3475038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Kép 6">
            <a:extLst>
              <a:ext uri="{FF2B5EF4-FFF2-40B4-BE49-F238E27FC236}">
                <a16:creationId xmlns:a16="http://schemas.microsoft.com/office/drawing/2014/main" id="{434378D0-C157-44FA-AD13-E3FBBD743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933825"/>
            <a:ext cx="471805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877E8D-8565-4920-AE39-24C530AD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948085"/>
          </a:xfrm>
        </p:spPr>
        <p:txBody>
          <a:bodyPr/>
          <a:lstStyle/>
          <a:p>
            <a:pPr algn="ctr">
              <a:defRPr/>
            </a:pPr>
            <a:r>
              <a:rPr lang="hu-HU" dirty="0"/>
              <a:t>Tehetséggondozás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3D2EED-2BB7-4C80-842C-A9ECAFE33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hu-HU" dirty="0"/>
              <a:t>Iskolánk </a:t>
            </a:r>
            <a:r>
              <a:rPr lang="hu-HU" dirty="0" err="1"/>
              <a:t>akreditált</a:t>
            </a:r>
            <a:r>
              <a:rPr lang="hu-HU" dirty="0"/>
              <a:t> kiváló tehetségpont.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hu-HU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hu-HU" dirty="0"/>
              <a:t>Kilencedik évfolyam őszén: 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hu-HU" sz="4000" dirty="0"/>
              <a:t>tehetségazonosítás</a:t>
            </a:r>
            <a:r>
              <a:rPr lang="hu-HU" dirty="0"/>
              <a:t> 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hu-HU" dirty="0"/>
              <a:t>kisebb csoportokban</a:t>
            </a:r>
          </a:p>
          <a:p>
            <a:pPr marL="0" indent="0">
              <a:buFontTx/>
              <a:buNone/>
              <a:defRPr/>
            </a:pPr>
            <a:r>
              <a:rPr lang="hu-HU" sz="2400" dirty="0" err="1"/>
              <a:t>Raven</a:t>
            </a:r>
            <a:r>
              <a:rPr lang="hu-HU" sz="2400" dirty="0"/>
              <a:t> tesz segítségével &gt; becslés tehető az intelligencia övezetre </a:t>
            </a:r>
          </a:p>
          <a:p>
            <a:pPr marL="0" indent="0">
              <a:buFontTx/>
              <a:buNone/>
              <a:defRPr/>
            </a:pPr>
            <a:r>
              <a:rPr lang="hu-HU" sz="2400" dirty="0"/>
              <a:t>kreativitás teszt</a:t>
            </a:r>
          </a:p>
          <a:p>
            <a:pPr marL="0" indent="0">
              <a:buFontTx/>
              <a:buNone/>
              <a:defRPr/>
            </a:pPr>
            <a:endParaRPr lang="hu-HU" sz="2400" dirty="0"/>
          </a:p>
          <a:p>
            <a:pPr marL="0" indent="0">
              <a:buFontTx/>
              <a:buNone/>
              <a:defRPr/>
            </a:pPr>
            <a:r>
              <a:rPr lang="hu-HU" sz="2400" dirty="0"/>
              <a:t>A tehetségígéreteknek csoportos foglalkozás, a tehetség kibontakoztatása érdekében</a:t>
            </a:r>
          </a:p>
          <a:p>
            <a:pPr>
              <a:defRPr/>
            </a:pPr>
            <a:endParaRPr lang="hu-HU" dirty="0"/>
          </a:p>
        </p:txBody>
      </p:sp>
      <p:pic>
        <p:nvPicPr>
          <p:cNvPr id="12292" name="Kép 3">
            <a:extLst>
              <a:ext uri="{FF2B5EF4-FFF2-40B4-BE49-F238E27FC236}">
                <a16:creationId xmlns:a16="http://schemas.microsoft.com/office/drawing/2014/main" id="{7FA4086A-5426-45D5-AF7D-8382445E4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563" y="1609725"/>
            <a:ext cx="2532062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C845EE-F2F6-4658-A1D9-037A9282D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ÖKO iskola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8F10575-ECD9-46B3-B889-F2185B5AB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hu-HU" sz="3200" dirty="0"/>
              <a:t>Elnyertük az </a:t>
            </a:r>
            <a:r>
              <a:rPr lang="hu-HU" sz="3200" dirty="0" err="1"/>
              <a:t>örörkös</a:t>
            </a:r>
            <a:r>
              <a:rPr lang="hu-HU" sz="3200" dirty="0"/>
              <a:t> ÖKO iskola címet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hu-HU" sz="3200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u-HU" sz="3200" dirty="0"/>
              <a:t>külön munkaterv alapján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u-HU" sz="3200" dirty="0"/>
              <a:t>cél: a mindennapok része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hu-HU" sz="3200" dirty="0"/>
              <a:t>legyen az </a:t>
            </a:r>
            <a:r>
              <a:rPr lang="hu-HU" sz="3200" dirty="0" err="1"/>
              <a:t>öko</a:t>
            </a:r>
            <a:r>
              <a:rPr lang="hu-HU" sz="3200" dirty="0"/>
              <a:t> szemlélet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u-HU" sz="3200" dirty="0"/>
              <a:t>akciók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hu-HU" dirty="0"/>
          </a:p>
        </p:txBody>
      </p:sp>
      <p:pic>
        <p:nvPicPr>
          <p:cNvPr id="13316" name="Kép 4">
            <a:extLst>
              <a:ext uri="{FF2B5EF4-FFF2-40B4-BE49-F238E27FC236}">
                <a16:creationId xmlns:a16="http://schemas.microsoft.com/office/drawing/2014/main" id="{4B3F59B2-C567-4D13-86FD-8D94480E1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813175"/>
            <a:ext cx="3821112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7E1E2C7-5A3A-4DF0-B4CF-4E1E553B05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7239000" cy="804069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dirty="0"/>
              <a:t>Diákélet a Rákócziban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29E6BC1-DE21-420B-970B-8BE5638C6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382713"/>
            <a:ext cx="7239000" cy="49561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hu-HU">
                <a:latin typeface="Times New Roman" panose="02020603050405020304" pitchFamily="18" charset="0"/>
                <a:cs typeface="Times New Roman" panose="02020603050405020304" pitchFamily="18" charset="0"/>
              </a:rPr>
              <a:t>Iskolánkban a diákok érdekképviseletét a </a:t>
            </a:r>
            <a:r>
              <a:rPr lang="hu-HU" altLang="hu-HU" sz="4000">
                <a:latin typeface="Times New Roman" panose="02020603050405020304" pitchFamily="18" charset="0"/>
                <a:cs typeface="Times New Roman" panose="02020603050405020304" pitchFamily="18" charset="0"/>
              </a:rPr>
              <a:t>Diákönkormányzat (DÖK) </a:t>
            </a:r>
            <a:r>
              <a:rPr lang="hu-HU" altLang="hu-HU">
                <a:latin typeface="Times New Roman" panose="02020603050405020304" pitchFamily="18" charset="0"/>
                <a:cs typeface="Times New Roman" panose="02020603050405020304" pitchFamily="18" charset="0"/>
              </a:rPr>
              <a:t>látja el, mely segítő tanárok közreműködésével végzi munkáját. A DÖK tagjait a diákság választja saját szervezeti és működési szabályzatuk szerint. Az érdekvédelmen kívül számos területen kapcsolódnak az iskola életéhez, programjaihoz</a:t>
            </a:r>
            <a:r>
              <a:rPr lang="hu-HU" altLang="hu-H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4340" name="Kép 5" descr="gólyatábor4.jpg">
            <a:extLst>
              <a:ext uri="{FF2B5EF4-FFF2-40B4-BE49-F238E27FC236}">
                <a16:creationId xmlns:a16="http://schemas.microsoft.com/office/drawing/2014/main" id="{9DB659CC-D9D3-4CB8-8006-8BA124966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149725"/>
            <a:ext cx="4064000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Tartalom helye 3" descr="gólyatábor2.jpg">
            <a:extLst>
              <a:ext uri="{FF2B5EF4-FFF2-40B4-BE49-F238E27FC236}">
                <a16:creationId xmlns:a16="http://schemas.microsoft.com/office/drawing/2014/main" id="{059AAE4E-8741-4216-B773-CDEE3ECAC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4548188"/>
            <a:ext cx="3622675" cy="210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171DF3D-12FB-4115-9A7E-5CEC6508EE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altLang="hu-HU" dirty="0"/>
              <a:t>Szabadidős foglalkozások 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91F63F3-FFD4-45FC-8E8E-5B773B14F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527175"/>
            <a:ext cx="7570788" cy="50101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hu-HU" sz="3200" b="1" dirty="0"/>
              <a:t>Külföldi utazások: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hu-HU" altLang="hu-HU" sz="2800" dirty="0"/>
              <a:t>Erasmus utazások</a:t>
            </a:r>
          </a:p>
          <a:p>
            <a:pPr marL="0" indent="0" eaLnBrk="1" hangingPunct="1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hu-HU" altLang="hu-HU" sz="2400" dirty="0"/>
              <a:t>       (2022 Írország</a:t>
            </a:r>
          </a:p>
          <a:p>
            <a:pPr marL="0" indent="0" eaLnBrk="1" hangingPunct="1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hu-HU" altLang="hu-HU" sz="2400" dirty="0"/>
              <a:t>        2023 Portugália</a:t>
            </a:r>
          </a:p>
          <a:p>
            <a:pPr marL="0" indent="0" eaLnBrk="1" hangingPunct="1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hu-HU" altLang="hu-HU" sz="2400" dirty="0"/>
              <a:t>        2024 Málta)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hu-HU" altLang="hu-HU" sz="2400" dirty="0" err="1"/>
              <a:t>Határtalanul</a:t>
            </a:r>
            <a:r>
              <a:rPr lang="hu-HU" altLang="hu-HU" sz="2400" dirty="0"/>
              <a:t> pályázat:</a:t>
            </a:r>
          </a:p>
          <a:p>
            <a:pPr marL="0" indent="0" eaLnBrk="1" hangingPunct="1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hu-HU" altLang="hu-HU" sz="2400" dirty="0"/>
              <a:t>         Erdély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hu-HU" altLang="hu-HU" sz="2800" dirty="0"/>
              <a:t>Lengyelország</a:t>
            </a:r>
          </a:p>
          <a:p>
            <a:pPr marL="0" indent="0" eaLnBrk="1" hangingPunct="1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hu-HU" altLang="hu-HU" sz="2000" dirty="0"/>
              <a:t>(</a:t>
            </a:r>
            <a:r>
              <a:rPr lang="hu-HU" altLang="hu-HU" sz="2000" dirty="0" err="1"/>
              <a:t>Waclaw</a:t>
            </a:r>
            <a:r>
              <a:rPr lang="hu-HU" altLang="hu-HU" sz="2000" dirty="0"/>
              <a:t> </a:t>
            </a:r>
            <a:r>
              <a:rPr lang="hu-HU" altLang="hu-HU" sz="2000" dirty="0" err="1"/>
              <a:t>Felczak</a:t>
            </a:r>
            <a:r>
              <a:rPr lang="hu-HU" altLang="hu-HU" sz="2000" dirty="0"/>
              <a:t> alapítvány)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hu-HU" altLang="hu-HU" sz="2800" dirty="0"/>
              <a:t>Bécs adventi vásár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hu-HU" altLang="hu-HU" sz="2800" dirty="0"/>
              <a:t>Anglia 2-3 évente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hu-HU" sz="2800" dirty="0"/>
              <a:t>. </a:t>
            </a:r>
          </a:p>
        </p:txBody>
      </p:sp>
      <p:pic>
        <p:nvPicPr>
          <p:cNvPr id="15364" name="Kép 3">
            <a:extLst>
              <a:ext uri="{FF2B5EF4-FFF2-40B4-BE49-F238E27FC236}">
                <a16:creationId xmlns:a16="http://schemas.microsoft.com/office/drawing/2014/main" id="{EF39DC9E-9B8A-4E8B-B3A4-C2971E09E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844675"/>
            <a:ext cx="4121150" cy="265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F1DAE6-834C-45F1-9DCD-D4CAE0E761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altLang="hu-HU" sz="4000" dirty="0"/>
              <a:t>Gimnáziumi képzés a Rákócziban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9F61134-6C1F-4AEF-8C9B-EF9484BC5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675"/>
            <a:ext cx="7239000" cy="4611688"/>
          </a:xfrm>
        </p:spPr>
        <p:txBody>
          <a:bodyPr/>
          <a:lstStyle/>
          <a:p>
            <a:pPr eaLnBrk="1" hangingPunct="1"/>
            <a:r>
              <a:rPr lang="hu-HU" altLang="hu-HU" sz="3200" b="1"/>
              <a:t>0001</a:t>
            </a:r>
            <a:r>
              <a:rPr lang="hu-HU" altLang="hu-HU" sz="3200"/>
              <a:t> </a:t>
            </a:r>
            <a:r>
              <a:rPr lang="hu-HU" altLang="hu-HU"/>
              <a:t>tagozatkód: </a:t>
            </a:r>
            <a:r>
              <a:rPr lang="hu-HU" altLang="hu-HU" sz="3200" b="1"/>
              <a:t>általános tantervű</a:t>
            </a:r>
            <a:r>
              <a:rPr lang="hu-HU" altLang="hu-HU" sz="3200"/>
              <a:t> </a:t>
            </a:r>
            <a:r>
              <a:rPr lang="hu-HU" altLang="hu-HU"/>
              <a:t>négy évfolyamos gimnázium (30 fő)</a:t>
            </a:r>
          </a:p>
          <a:p>
            <a:pPr eaLnBrk="1" hangingPunct="1"/>
            <a:r>
              <a:rPr lang="hu-HU" altLang="hu-HU" sz="3200" b="1"/>
              <a:t>0002 </a:t>
            </a:r>
            <a:r>
              <a:rPr lang="hu-HU" altLang="hu-HU"/>
              <a:t>tagozatkód: </a:t>
            </a:r>
            <a:r>
              <a:rPr lang="hu-HU" altLang="hu-HU" sz="3200" b="1"/>
              <a:t>GEOTIKA</a:t>
            </a:r>
            <a:br>
              <a:rPr lang="hu-HU" altLang="hu-HU" sz="3200" b="1"/>
            </a:br>
            <a:r>
              <a:rPr lang="hu-HU" altLang="hu-HU" sz="2400"/>
              <a:t>emelt szinten tanítjuk a  matematikát és a földrajzot (14 fő)</a:t>
            </a:r>
          </a:p>
          <a:p>
            <a:pPr eaLnBrk="1" hangingPunct="1"/>
            <a:r>
              <a:rPr lang="hu-HU" altLang="hu-HU" sz="3200" b="1"/>
              <a:t>0003</a:t>
            </a:r>
            <a:r>
              <a:rPr lang="hu-HU" altLang="hu-HU"/>
              <a:t> tagozatkód: négy évfolyamos gimnázium </a:t>
            </a:r>
            <a:r>
              <a:rPr lang="hu-HU" altLang="hu-HU" sz="3200" b="1"/>
              <a:t>emelt szintű angol nyelvi</a:t>
            </a:r>
            <a:r>
              <a:rPr lang="hu-HU" altLang="hu-HU" sz="3200"/>
              <a:t> </a:t>
            </a:r>
            <a:r>
              <a:rPr lang="hu-HU" altLang="hu-HU"/>
              <a:t>képzéssel (14 fő)</a:t>
            </a:r>
          </a:p>
          <a:p>
            <a:pPr eaLnBrk="1" hangingPunct="1"/>
            <a:endParaRPr lang="hu-HU" altLang="hu-HU" sz="2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D93BAF7-E5D4-4C7C-A59B-B8CC182C7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332657"/>
            <a:ext cx="6447501" cy="1372366"/>
          </a:xfrm>
        </p:spPr>
        <p:txBody>
          <a:bodyPr/>
          <a:lstStyle/>
          <a:p>
            <a:pPr>
              <a:defRPr/>
            </a:pPr>
            <a:r>
              <a:rPr lang="hu-HU" dirty="0"/>
              <a:t>GEOTIKA</a:t>
            </a:r>
            <a:br>
              <a:rPr lang="hu-HU" dirty="0"/>
            </a:br>
            <a:r>
              <a:rPr lang="hu-HU" sz="1650" dirty="0"/>
              <a:t>Emelt szintű oktatás matematika és földrajz tantárgyakból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689DC1-5B75-49C3-9A45-3F919D263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873250"/>
            <a:ext cx="6446838" cy="3514725"/>
          </a:xfrm>
        </p:spPr>
        <p:txBody>
          <a:bodyPr>
            <a:normAutofit fontScale="25000" lnSpcReduction="20000"/>
          </a:bodyPr>
          <a:lstStyle/>
          <a:p>
            <a:pPr>
              <a:defRPr/>
            </a:pPr>
            <a:r>
              <a:rPr lang="hu-HU" sz="8000" dirty="0"/>
              <a:t>9. évfolyamon három helyett négy matematika óra </a:t>
            </a:r>
            <a:br>
              <a:rPr lang="hu-HU" sz="8000" dirty="0"/>
            </a:br>
            <a:r>
              <a:rPr lang="hu-HU" sz="8000" dirty="0"/>
              <a:t>kettő helyett három földrajz óra </a:t>
            </a:r>
          </a:p>
          <a:p>
            <a:pPr>
              <a:defRPr/>
            </a:pPr>
            <a:r>
              <a:rPr lang="hu-HU" sz="8000" dirty="0"/>
              <a:t>Tapasztalatunk az, hogy sokan választják a földrajzot, ötödik, választható érettségi tárgyként</a:t>
            </a:r>
          </a:p>
          <a:p>
            <a:pPr>
              <a:defRPr/>
            </a:pPr>
            <a:r>
              <a:rPr lang="hu-HU" sz="8000" dirty="0"/>
              <a:t>Sok helyre jó, mint „felvételi” tárgy, akár emelt szinten is (gazdasági irány, de elfogadják pl. a BME több karán/szakján, agrár szakokon, stb.)</a:t>
            </a:r>
          </a:p>
          <a:p>
            <a:pPr>
              <a:defRPr/>
            </a:pPr>
            <a:r>
              <a:rPr lang="hu-HU" sz="8000" dirty="0"/>
              <a:t>Cél: földrajzból előrehozott középszintű érettségi 10. vagy 11. osztályban</a:t>
            </a:r>
          </a:p>
          <a:p>
            <a:pPr>
              <a:defRPr/>
            </a:pPr>
            <a:r>
              <a:rPr lang="hu-HU" sz="8000" dirty="0"/>
              <a:t>11. évfolyamon fakultáció választás lehetősége, amely az emelt szintű földrajz érettségire készít fel</a:t>
            </a:r>
          </a:p>
          <a:p>
            <a:pPr>
              <a:defRPr/>
            </a:pPr>
            <a:r>
              <a:rPr lang="hu-HU" sz="8000" dirty="0"/>
              <a:t>Matematikából 9-10. évfolyamon mélyebb szintű alapozás </a:t>
            </a:r>
          </a:p>
          <a:p>
            <a:pPr>
              <a:defRPr/>
            </a:pPr>
            <a:r>
              <a:rPr lang="hu-HU" sz="8000" dirty="0"/>
              <a:t>11. évfolyamon fakultáció választás lehetősége, amely az emelt szintű matematika érettségire készít fel</a:t>
            </a:r>
            <a:br>
              <a:rPr lang="hu-HU" sz="8000" dirty="0"/>
            </a:br>
            <a:r>
              <a:rPr lang="hu-HU" dirty="0"/>
              <a:t>				</a:t>
            </a:r>
          </a:p>
        </p:txBody>
      </p:sp>
      <p:pic>
        <p:nvPicPr>
          <p:cNvPr id="17412" name="Kép 3">
            <a:extLst>
              <a:ext uri="{FF2B5EF4-FFF2-40B4-BE49-F238E27FC236}">
                <a16:creationId xmlns:a16="http://schemas.microsoft.com/office/drawing/2014/main" id="{DFD263B3-FABA-4730-98CA-1D9FF5F40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63513"/>
            <a:ext cx="2944812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108DEB-13D9-4DEF-B39E-21D86564E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404665"/>
            <a:ext cx="6447501" cy="65020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hu-HU" dirty="0"/>
              <a:t>GEOTIKA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3D42902-3C2D-49AE-9A0C-B49B96D5E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150" y="1557338"/>
            <a:ext cx="6505575" cy="3903662"/>
          </a:xfrm>
        </p:spPr>
        <p:txBody>
          <a:bodyPr>
            <a:normAutofit fontScale="25000" lnSpcReduction="20000"/>
          </a:bodyPr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hu-HU" sz="6400" b="1" dirty="0"/>
              <a:t>9-10. évfolyamon (magasabb óraszámban matematika, földrajz tárgyak)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hu-HU" sz="2200" b="1" dirty="0"/>
              <a:t> </a:t>
            </a:r>
          </a:p>
          <a:p>
            <a:pPr>
              <a:defRPr/>
            </a:pPr>
            <a:endParaRPr lang="hu-HU" sz="2200" b="1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hu-HU" sz="2200" b="1" dirty="0"/>
              <a:t>	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hu-HU" sz="4200" b="1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hu-HU" sz="4200" b="1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hu-HU" sz="6400" b="1" dirty="0"/>
              <a:t>10. év végén előrehozott középszintű földrajz érettségi (ha a tanuló szeretné)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hu-HU" sz="4200" b="1" dirty="0"/>
          </a:p>
          <a:p>
            <a:pPr marL="1371600" lvl="4" indent="0">
              <a:buFont typeface="Wingdings" panose="05000000000000000000" pitchFamily="2" charset="2"/>
              <a:buNone/>
              <a:defRPr/>
            </a:pPr>
            <a:r>
              <a:rPr lang="hu-HU" sz="5000" b="1" dirty="0"/>
              <a:t>				</a:t>
            </a:r>
          </a:p>
          <a:p>
            <a:pPr marL="1371600" lvl="4" indent="0">
              <a:buFont typeface="Wingdings" panose="05000000000000000000" pitchFamily="2" charset="2"/>
              <a:buNone/>
              <a:defRPr/>
            </a:pPr>
            <a:r>
              <a:rPr lang="hu-HU" sz="6400" b="1" dirty="0"/>
              <a:t>matematika		 földrajz</a:t>
            </a:r>
          </a:p>
          <a:p>
            <a:pPr marL="1371600" lvl="4" indent="0">
              <a:buFont typeface="Wingdings" panose="05000000000000000000" pitchFamily="2" charset="2"/>
              <a:buNone/>
              <a:defRPr/>
            </a:pPr>
            <a:r>
              <a:rPr lang="hu-HU" sz="6400" b="1" dirty="0"/>
              <a:t> 	11. évfolyamon választható fakultációként</a:t>
            </a:r>
          </a:p>
          <a:p>
            <a:pPr>
              <a:defRPr/>
            </a:pPr>
            <a:endParaRPr lang="hu-HU" sz="2200" b="1" dirty="0"/>
          </a:p>
          <a:p>
            <a:pPr>
              <a:defRPr/>
            </a:pPr>
            <a:endParaRPr lang="hu-HU" sz="2200" b="1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hu-HU" sz="2200" b="1" dirty="0"/>
              <a:t>	</a:t>
            </a:r>
            <a:br>
              <a:rPr lang="hu-HU" sz="2200" b="1" dirty="0"/>
            </a:br>
            <a:r>
              <a:rPr lang="hu-HU" sz="6400" b="1" dirty="0"/>
              <a:t>               emelt szintű  		emelt szintű 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hu-HU" sz="6400" b="1" dirty="0"/>
              <a:t>földrajz érettségi 			 matematika érettségi	</a:t>
            </a:r>
            <a:r>
              <a:rPr lang="hu-HU" sz="2200" b="1" dirty="0"/>
              <a:t>												</a:t>
            </a:r>
          </a:p>
        </p:txBody>
      </p:sp>
      <p:cxnSp>
        <p:nvCxnSpPr>
          <p:cNvPr id="9" name="Egyenes összekötő nyíllal 8">
            <a:extLst>
              <a:ext uri="{FF2B5EF4-FFF2-40B4-BE49-F238E27FC236}">
                <a16:creationId xmlns:a16="http://schemas.microsoft.com/office/drawing/2014/main" id="{07F694D0-F60C-4B8D-8FE9-5122676D1D8A}"/>
              </a:ext>
            </a:extLst>
          </p:cNvPr>
          <p:cNvCxnSpPr/>
          <p:nvPr/>
        </p:nvCxnSpPr>
        <p:spPr>
          <a:xfrm flipH="1">
            <a:off x="2959100" y="3116263"/>
            <a:ext cx="442913" cy="3175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>
            <a:extLst>
              <a:ext uri="{FF2B5EF4-FFF2-40B4-BE49-F238E27FC236}">
                <a16:creationId xmlns:a16="http://schemas.microsoft.com/office/drawing/2014/main" id="{B95540C1-732D-4336-954D-C9E281C60E5A}"/>
              </a:ext>
            </a:extLst>
          </p:cNvPr>
          <p:cNvCxnSpPr/>
          <p:nvPr/>
        </p:nvCxnSpPr>
        <p:spPr>
          <a:xfrm>
            <a:off x="3910013" y="3133725"/>
            <a:ext cx="444500" cy="3159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4D869608-34A4-4C59-9497-709B7BD612E6}"/>
              </a:ext>
            </a:extLst>
          </p:cNvPr>
          <p:cNvCxnSpPr/>
          <p:nvPr/>
        </p:nvCxnSpPr>
        <p:spPr>
          <a:xfrm>
            <a:off x="3910013" y="4249738"/>
            <a:ext cx="504825" cy="3905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nyíllal 16">
            <a:extLst>
              <a:ext uri="{FF2B5EF4-FFF2-40B4-BE49-F238E27FC236}">
                <a16:creationId xmlns:a16="http://schemas.microsoft.com/office/drawing/2014/main" id="{BA94FBAA-76C7-4539-A0AB-ED7A152150AF}"/>
              </a:ext>
            </a:extLst>
          </p:cNvPr>
          <p:cNvCxnSpPr/>
          <p:nvPr/>
        </p:nvCxnSpPr>
        <p:spPr>
          <a:xfrm flipH="1">
            <a:off x="2959100" y="4249738"/>
            <a:ext cx="442913" cy="3905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gyenes összekötő nyíllal 19">
            <a:extLst>
              <a:ext uri="{FF2B5EF4-FFF2-40B4-BE49-F238E27FC236}">
                <a16:creationId xmlns:a16="http://schemas.microsoft.com/office/drawing/2014/main" id="{0934A9D9-BE64-4C7B-8C97-FDB61CC24806}"/>
              </a:ext>
            </a:extLst>
          </p:cNvPr>
          <p:cNvCxnSpPr/>
          <p:nvPr/>
        </p:nvCxnSpPr>
        <p:spPr>
          <a:xfrm>
            <a:off x="3711575" y="2154238"/>
            <a:ext cx="0" cy="4302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41" name="Kép 3">
            <a:extLst>
              <a:ext uri="{FF2B5EF4-FFF2-40B4-BE49-F238E27FC236}">
                <a16:creationId xmlns:a16="http://schemas.microsoft.com/office/drawing/2014/main" id="{EC6A82CD-48A3-47E4-9904-B7646A9B4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98425"/>
            <a:ext cx="2519363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050D3B-E47B-45B7-A35D-C26B12A15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452776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/>
              <a:t>FAKULTÁCIÓK</a:t>
            </a:r>
            <a:br>
              <a:rPr lang="hu-HU" dirty="0"/>
            </a:br>
            <a:r>
              <a:rPr lang="hu-HU" dirty="0"/>
              <a:t>11.évfolyamtól </a:t>
            </a:r>
            <a:br>
              <a:rPr lang="hu-HU" dirty="0"/>
            </a:br>
            <a:r>
              <a:rPr lang="hu-HU" dirty="0"/>
              <a:t>heti 2-4 órában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5BA2BE-21B0-4F51-A914-59029FBA2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3600"/>
            <a:ext cx="7239000" cy="4403725"/>
          </a:xfrm>
        </p:spPr>
        <p:txBody>
          <a:bodyPr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hu-HU" dirty="0"/>
              <a:t>Emelt szintre felkészítő</a:t>
            </a:r>
          </a:p>
          <a:p>
            <a:pPr marL="274320" indent="-274320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hu-HU" dirty="0"/>
              <a:t>történelem</a:t>
            </a:r>
          </a:p>
          <a:p>
            <a:pPr marL="274320" indent="-274320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hu-HU" dirty="0"/>
              <a:t>magyar</a:t>
            </a:r>
          </a:p>
          <a:p>
            <a:pPr marL="274320" indent="-274320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hu-HU" dirty="0"/>
              <a:t>matematika</a:t>
            </a:r>
          </a:p>
          <a:p>
            <a:pPr marL="274320" indent="-274320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hu-HU" dirty="0"/>
              <a:t>földrajz</a:t>
            </a:r>
          </a:p>
          <a:p>
            <a:pPr marL="274320" indent="-274320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hu-HU" dirty="0"/>
              <a:t>biológia</a:t>
            </a:r>
          </a:p>
          <a:p>
            <a:pPr marL="274320" indent="-274320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hu-HU" dirty="0"/>
              <a:t>digitális kultúra</a:t>
            </a:r>
          </a:p>
          <a:p>
            <a:pPr marL="274320" indent="-274320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hu-HU" dirty="0"/>
              <a:t>fizika</a:t>
            </a:r>
          </a:p>
          <a:p>
            <a:pPr marL="274320" indent="-274320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hu-HU" dirty="0"/>
              <a:t>kémia</a:t>
            </a:r>
          </a:p>
          <a:p>
            <a:pPr marL="274320" indent="-274320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hu-HU" dirty="0"/>
              <a:t>informatika</a:t>
            </a:r>
          </a:p>
          <a:p>
            <a:pPr marL="274320" indent="-274320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hu-HU" dirty="0"/>
              <a:t>testnevelés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2076F78E-755E-4EEA-8012-7C93EF8D56F9}"/>
              </a:ext>
            </a:extLst>
          </p:cNvPr>
          <p:cNvSpPr txBox="1"/>
          <p:nvPr/>
        </p:nvSpPr>
        <p:spPr>
          <a:xfrm>
            <a:off x="4414838" y="1916113"/>
            <a:ext cx="4548187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u-HU" sz="2800" dirty="0">
                <a:latin typeface="Arial" charset="0"/>
              </a:rPr>
              <a:t>Közép szintre felkészítő:</a:t>
            </a:r>
          </a:p>
          <a:p>
            <a:pPr marL="457200" indent="-457200" eaLnBrk="1" hangingPunct="1">
              <a:buFont typeface="Courier New" panose="02070309020205020404" pitchFamily="49" charset="0"/>
              <a:buChar char="o"/>
              <a:defRPr/>
            </a:pPr>
            <a:r>
              <a:rPr lang="hu-HU" sz="2800" dirty="0">
                <a:latin typeface="Arial" charset="0"/>
              </a:rPr>
              <a:t>földrajz</a:t>
            </a:r>
          </a:p>
          <a:p>
            <a:pPr marL="457200" indent="-457200" eaLnBrk="1" hangingPunct="1">
              <a:buFont typeface="Courier New" panose="02070309020205020404" pitchFamily="49" charset="0"/>
              <a:buChar char="o"/>
              <a:defRPr/>
            </a:pPr>
            <a:r>
              <a:rPr lang="hu-HU" sz="2800" dirty="0">
                <a:latin typeface="Arial" charset="0"/>
              </a:rPr>
              <a:t>vizuális kultúra</a:t>
            </a:r>
          </a:p>
          <a:p>
            <a:pPr marL="457200" indent="-457200" eaLnBrk="1" hangingPunct="1">
              <a:buFont typeface="Courier New" panose="02070309020205020404" pitchFamily="49" charset="0"/>
              <a:buChar char="o"/>
              <a:defRPr/>
            </a:pPr>
            <a:r>
              <a:rPr lang="hu-HU" sz="2800" dirty="0">
                <a:latin typeface="Arial" charset="0"/>
              </a:rPr>
              <a:t>testnevelés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EB3C3E-ABE3-4A7E-91F0-47CCDB40C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033" y="404664"/>
            <a:ext cx="7239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 err="1"/>
              <a:t>II.Idegen</a:t>
            </a:r>
            <a:r>
              <a:rPr lang="hu-HU" dirty="0"/>
              <a:t> nyelv</a:t>
            </a:r>
          </a:p>
        </p:txBody>
      </p:sp>
      <p:pic>
        <p:nvPicPr>
          <p:cNvPr id="20483" name="Tartalom helye 5">
            <a:extLst>
              <a:ext uri="{FF2B5EF4-FFF2-40B4-BE49-F238E27FC236}">
                <a16:creationId xmlns:a16="http://schemas.microsoft.com/office/drawing/2014/main" id="{1C2AB37A-C507-48B0-8487-2E75A80848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989138"/>
            <a:ext cx="2016125" cy="1271587"/>
          </a:xfrm>
        </p:spPr>
      </p:pic>
      <p:pic>
        <p:nvPicPr>
          <p:cNvPr id="20484" name="Kép 6">
            <a:extLst>
              <a:ext uri="{FF2B5EF4-FFF2-40B4-BE49-F238E27FC236}">
                <a16:creationId xmlns:a16="http://schemas.microsoft.com/office/drawing/2014/main" id="{FE110F17-DAD5-4FA0-BD48-6FFC11BF26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3260725"/>
            <a:ext cx="2447925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Kép 7">
            <a:extLst>
              <a:ext uri="{FF2B5EF4-FFF2-40B4-BE49-F238E27FC236}">
                <a16:creationId xmlns:a16="http://schemas.microsoft.com/office/drawing/2014/main" id="{641F5C38-8FD2-4EEE-ADC5-DE7D108723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724400"/>
            <a:ext cx="2016125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Szövegdoboz 8">
            <a:extLst>
              <a:ext uri="{FF2B5EF4-FFF2-40B4-BE49-F238E27FC236}">
                <a16:creationId xmlns:a16="http://schemas.microsoft.com/office/drawing/2014/main" id="{4D3DA22D-4987-4FDC-8961-2DC97F691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3460750"/>
            <a:ext cx="1368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00ADDC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00ADDC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ADDC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u-HU" altLang="hu-HU" sz="1800">
                <a:latin typeface="Arial" panose="020B0604020202020204" pitchFamily="34" charset="0"/>
              </a:rPr>
              <a:t>angol</a:t>
            </a:r>
          </a:p>
        </p:txBody>
      </p:sp>
      <p:sp>
        <p:nvSpPr>
          <p:cNvPr id="20487" name="Szövegdoboz 9">
            <a:extLst>
              <a:ext uri="{FF2B5EF4-FFF2-40B4-BE49-F238E27FC236}">
                <a16:creationId xmlns:a16="http://schemas.microsoft.com/office/drawing/2014/main" id="{724AD217-D8FE-4D04-AFCE-12C317F42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4941888"/>
            <a:ext cx="1295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00ADDC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00ADDC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ADDC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u-HU" altLang="hu-HU" sz="1800">
                <a:latin typeface="Arial" panose="020B0604020202020204" pitchFamily="34" charset="0"/>
              </a:rPr>
              <a:t>német</a:t>
            </a:r>
          </a:p>
        </p:txBody>
      </p:sp>
      <p:sp>
        <p:nvSpPr>
          <p:cNvPr id="20488" name="Szövegdoboz 10">
            <a:extLst>
              <a:ext uri="{FF2B5EF4-FFF2-40B4-BE49-F238E27FC236}">
                <a16:creationId xmlns:a16="http://schemas.microsoft.com/office/drawing/2014/main" id="{53D335A6-BF9A-4157-8196-FD1502720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6237288"/>
            <a:ext cx="1511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00ADDC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00ADDC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ADDC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ADDC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u-HU" altLang="hu-HU" sz="1800">
                <a:latin typeface="Arial" panose="020B0604020202020204" pitchFamily="34" charset="0"/>
              </a:rPr>
              <a:t>orosz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F64CC5A-D2C9-4432-8453-579A42000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altLang="hu-HU"/>
              <a:t>Jelentkezés feltétele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0867CF2-E3AE-46F8-9B13-2643641A2E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750" y="1989138"/>
            <a:ext cx="7239000" cy="4467225"/>
          </a:xfrm>
        </p:spPr>
        <p:txBody>
          <a:bodyPr>
            <a:normAutofit/>
          </a:bodyPr>
          <a:lstStyle/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hu-HU" altLang="hu-HU" sz="3600" dirty="0"/>
              <a:t>központi írásbeli felvételi </a:t>
            </a:r>
            <a:r>
              <a:rPr lang="hu-HU" altLang="hu-HU" sz="2400" dirty="0"/>
              <a:t>matematikából és magyarból január 18. szombat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hu-HU" altLang="hu-HU" sz="2400" dirty="0"/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hu-HU" altLang="hu-HU" sz="3600" b="1" dirty="0"/>
              <a:t>szóbeli meghallgatás angol és </a:t>
            </a:r>
            <a:r>
              <a:rPr lang="hu-HU" altLang="hu-HU" sz="3600" b="1" dirty="0" err="1"/>
              <a:t>geotika</a:t>
            </a:r>
            <a:r>
              <a:rPr lang="hu-HU" altLang="hu-HU" sz="3600" b="1" dirty="0"/>
              <a:t> tagozaton </a:t>
            </a:r>
            <a:r>
              <a:rPr lang="hu-HU" altLang="hu-HU" sz="2200" b="1" dirty="0"/>
              <a:t>márc.10-11.</a:t>
            </a:r>
          </a:p>
          <a:p>
            <a:pPr marL="0" indent="0" algn="ctr" eaLnBrk="1" fontAlgn="auto" hangingPunct="1">
              <a:lnSpc>
                <a:spcPct val="80000"/>
              </a:lnSpc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hu-HU" altLang="hu-HU" sz="3000" b="1" dirty="0">
                <a:solidFill>
                  <a:srgbClr val="FF0000"/>
                </a:solidFill>
              </a:rPr>
              <a:t>részletek a honlapon!!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hu-HU" altLang="hu-HU" sz="3600" b="1" dirty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hu-HU" altLang="hu-HU" sz="3600" b="1" dirty="0"/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hu-HU" altLang="hu-HU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CD6652-467A-46B6-9307-A0862B050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948085"/>
          </a:xfrm>
        </p:spPr>
        <p:txBody>
          <a:bodyPr/>
          <a:lstStyle/>
          <a:p>
            <a:pPr>
              <a:defRPr/>
            </a:pPr>
            <a:r>
              <a:rPr lang="hu-HU" dirty="0"/>
              <a:t>pontszámítás</a:t>
            </a:r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2D5BB815-4C80-42B4-BA8D-AE0C492C6C4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95288" y="1844675"/>
          <a:ext cx="8208962" cy="45370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6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2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2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12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58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405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200" dirty="0">
                          <a:effectLst/>
                        </a:rPr>
                        <a:t>Tagozat</a:t>
                      </a: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600" dirty="0">
                          <a:effectLst/>
                        </a:rPr>
                        <a:t>Tanulmányi pontok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600" dirty="0">
                          <a:effectLst/>
                        </a:rPr>
                        <a:t>Magyar központi írásbeli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600" dirty="0">
                          <a:effectLst/>
                        </a:rPr>
                        <a:t>Matematika központi írásbeli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600" dirty="0">
                          <a:effectLst/>
                        </a:rPr>
                        <a:t>Szóbeli 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600" dirty="0">
                          <a:effectLst/>
                        </a:rPr>
                        <a:t>Összesen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05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hu-HU" sz="1600" dirty="0">
                          <a:effectLst/>
                        </a:rPr>
                        <a:t>általános tagozat (0001)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 dirty="0">
                          <a:effectLst/>
                        </a:rPr>
                        <a:t>50 pont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 dirty="0">
                          <a:effectLst/>
                        </a:rPr>
                        <a:t>75 pont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 dirty="0">
                          <a:effectLst/>
                        </a:rPr>
                        <a:t>75 pont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 dirty="0">
                          <a:effectLst/>
                        </a:rPr>
                        <a:t>nincs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 dirty="0">
                          <a:effectLst/>
                        </a:rPr>
                        <a:t>200 pont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05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hu-HU" sz="1600" dirty="0" err="1">
                          <a:effectLst/>
                        </a:rPr>
                        <a:t>geotika</a:t>
                      </a:r>
                      <a:endParaRPr lang="hu-HU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hu-HU" sz="1600" dirty="0">
                          <a:effectLst/>
                        </a:rPr>
                        <a:t>(0002)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>
                          <a:effectLst/>
                        </a:rPr>
                        <a:t>50 pont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 dirty="0">
                          <a:effectLst/>
                        </a:rPr>
                        <a:t>50 pont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>
                          <a:effectLst/>
                        </a:rPr>
                        <a:t>75 pont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 dirty="0">
                          <a:effectLst/>
                        </a:rPr>
                        <a:t>25 pont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 dirty="0">
                          <a:effectLst/>
                        </a:rPr>
                        <a:t>200 pont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55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hu-HU" sz="1600" dirty="0">
                          <a:effectLst/>
                        </a:rPr>
                        <a:t>emelt angol </a:t>
                      </a:r>
                      <a:br>
                        <a:rPr lang="hu-HU" sz="1600" dirty="0">
                          <a:effectLst/>
                        </a:rPr>
                      </a:br>
                      <a:r>
                        <a:rPr lang="hu-HU" sz="1600" dirty="0">
                          <a:effectLst/>
                        </a:rPr>
                        <a:t>(0003)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 dirty="0">
                          <a:effectLst/>
                        </a:rPr>
                        <a:t>50 pont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>
                          <a:effectLst/>
                        </a:rPr>
                        <a:t>50 pont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 dirty="0">
                          <a:effectLst/>
                        </a:rPr>
                        <a:t>75 pont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 dirty="0">
                          <a:effectLst/>
                        </a:rPr>
                        <a:t>50 pont**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hu-HU" sz="1800" dirty="0">
                          <a:effectLst/>
                        </a:rPr>
                        <a:t>225 pont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4" marR="6858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artalom helye 2">
            <a:extLst>
              <a:ext uri="{FF2B5EF4-FFF2-40B4-BE49-F238E27FC236}">
                <a16:creationId xmlns:a16="http://schemas.microsoft.com/office/drawing/2014/main" id="{B8A5792F-D2BB-4CCD-89F6-582925F14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250"/>
            <a:ext cx="7239000" cy="5980113"/>
          </a:xfrm>
        </p:spPr>
        <p:txBody>
          <a:bodyPr/>
          <a:lstStyle/>
          <a:p>
            <a:pPr marL="0" indent="0">
              <a:lnSpc>
                <a:spcPct val="115000"/>
              </a:lnSpc>
              <a:buFont typeface="Wingdings 2" panose="05020102010507070707" pitchFamily="18" charset="2"/>
              <a:buNone/>
            </a:pPr>
            <a:r>
              <a:rPr lang="hu-HU" altLang="hu-HU" sz="1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Tanulmányi pontok, max. 50 pont</a:t>
            </a:r>
            <a:r>
              <a:rPr lang="hu-HU" altLang="hu-HU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altLang="hu-HU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⮚"/>
            </a:pPr>
            <a:r>
              <a:rPr lang="hu-HU" altLang="hu-HU" sz="1800">
                <a:latin typeface="Times New Roman" panose="02020603050405020304" pitchFamily="18" charset="0"/>
                <a:ea typeface="Noto Sans Symbols"/>
                <a:cs typeface="Times New Roman" panose="02020603050405020304" pitchFamily="18" charset="0"/>
              </a:rPr>
              <a:t>7. évfolyam év végén szerzett magyar irodalom, magyar nyelvtan, történelem, matematika, idegen nyelv, fizika, kémia, biológia, földrajz osztályzatok átlaga szorozva 5-tel (max. 25 pont)</a:t>
            </a: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⮚"/>
            </a:pPr>
            <a:r>
              <a:rPr lang="hu-HU" altLang="hu-HU" sz="1800">
                <a:latin typeface="Times New Roman" panose="02020603050405020304" pitchFamily="18" charset="0"/>
                <a:ea typeface="Noto Sans Symbols"/>
                <a:cs typeface="Times New Roman" panose="02020603050405020304" pitchFamily="18" charset="0"/>
              </a:rPr>
              <a:t>8. évfolyam félévkor szerzett magyar irodalom, magyar nyelvtan, történelem, matematika, idegen nyelv, fizika, kémia, biológia, földrajz osztályzatok átlaga szorozva 5-tel (max. 25 pont)</a:t>
            </a:r>
            <a:br>
              <a:rPr lang="hu-HU" altLang="hu-HU" sz="1200">
                <a:latin typeface="Noto Sans Symbols"/>
                <a:ea typeface="Noto Sans Symbols"/>
                <a:cs typeface="Noto Sans Symbols"/>
              </a:rPr>
            </a:br>
            <a:r>
              <a:rPr lang="hu-HU" altLang="hu-HU" sz="18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15000"/>
              </a:lnSpc>
              <a:buFont typeface="Wingdings 2" panose="05020102010507070707" pitchFamily="18" charset="2"/>
              <a:buNone/>
            </a:pPr>
            <a:r>
              <a:rPr lang="hu-HU" altLang="hu-H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**Emelt angol tagozaton</a:t>
            </a:r>
            <a:r>
              <a:rPr lang="hu-HU" altLang="hu-HU" sz="1800">
                <a:latin typeface="Times New Roman" panose="02020603050405020304" pitchFamily="18" charset="0"/>
                <a:cs typeface="Times New Roman" panose="02020603050405020304" pitchFamily="18" charset="0"/>
              </a:rPr>
              <a:t> az a tanuló, aki rendelkezik komplex B2 szintű nyelvvizsgával angolból, mentesül a szóbeli felvételi alól, megkapva a maximális 50 pontot.</a:t>
            </a:r>
          </a:p>
          <a:p>
            <a:pPr marL="0" indent="0"/>
            <a:endParaRPr lang="hu-HU" altLang="hu-H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249849-9B45-4C05-B665-AACB0716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hu-HU" altLang="hu-HU" dirty="0"/>
              <a:t>Előző évek felvételi ponthatárai</a:t>
            </a:r>
            <a:endParaRPr lang="hu-HU" dirty="0"/>
          </a:p>
        </p:txBody>
      </p:sp>
      <p:graphicFrame>
        <p:nvGraphicFramePr>
          <p:cNvPr id="7" name="Tartalom helye 6">
            <a:extLst>
              <a:ext uri="{FF2B5EF4-FFF2-40B4-BE49-F238E27FC236}">
                <a16:creationId xmlns:a16="http://schemas.microsoft.com/office/drawing/2014/main" id="{7DBB36F0-1C92-4297-B1BD-AE8890BA8E8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95288" y="1916113"/>
          <a:ext cx="7300912" cy="42497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2889">
                  <a:extLst>
                    <a:ext uri="{9D8B030D-6E8A-4147-A177-3AD203B41FA5}">
                      <a16:colId xmlns:a16="http://schemas.microsoft.com/office/drawing/2014/main" val="3602609660"/>
                    </a:ext>
                  </a:extLst>
                </a:gridCol>
                <a:gridCol w="875310">
                  <a:extLst>
                    <a:ext uri="{9D8B030D-6E8A-4147-A177-3AD203B41FA5}">
                      <a16:colId xmlns:a16="http://schemas.microsoft.com/office/drawing/2014/main" val="863683522"/>
                    </a:ext>
                  </a:extLst>
                </a:gridCol>
                <a:gridCol w="38588">
                  <a:extLst>
                    <a:ext uri="{9D8B030D-6E8A-4147-A177-3AD203B41FA5}">
                      <a16:colId xmlns:a16="http://schemas.microsoft.com/office/drawing/2014/main" val="4255843469"/>
                    </a:ext>
                  </a:extLst>
                </a:gridCol>
                <a:gridCol w="1314370">
                  <a:extLst>
                    <a:ext uri="{9D8B030D-6E8A-4147-A177-3AD203B41FA5}">
                      <a16:colId xmlns:a16="http://schemas.microsoft.com/office/drawing/2014/main" val="1999716206"/>
                    </a:ext>
                  </a:extLst>
                </a:gridCol>
                <a:gridCol w="1540276">
                  <a:extLst>
                    <a:ext uri="{9D8B030D-6E8A-4147-A177-3AD203B41FA5}">
                      <a16:colId xmlns:a16="http://schemas.microsoft.com/office/drawing/2014/main" val="1649943395"/>
                    </a:ext>
                  </a:extLst>
                </a:gridCol>
                <a:gridCol w="1796989">
                  <a:extLst>
                    <a:ext uri="{9D8B030D-6E8A-4147-A177-3AD203B41FA5}">
                      <a16:colId xmlns:a16="http://schemas.microsoft.com/office/drawing/2014/main" val="1568884893"/>
                    </a:ext>
                  </a:extLst>
                </a:gridCol>
                <a:gridCol w="1242490">
                  <a:extLst>
                    <a:ext uri="{9D8B030D-6E8A-4147-A177-3AD203B41FA5}">
                      <a16:colId xmlns:a16="http://schemas.microsoft.com/office/drawing/2014/main" val="610212696"/>
                    </a:ext>
                  </a:extLst>
                </a:gridCol>
              </a:tblGrid>
              <a:tr h="772679">
                <a:tc gridSpan="2"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 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 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 dirty="0">
                          <a:effectLst/>
                        </a:rPr>
                        <a:t> </a:t>
                      </a:r>
                      <a:endParaRPr lang="hu-H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ponthatár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jel.száma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utolsó felvett</a:t>
                      </a:r>
                      <a:br>
                        <a:rPr lang="hu-HU" sz="2000" u="none" strike="noStrike">
                          <a:effectLst/>
                        </a:rPr>
                      </a:br>
                      <a:r>
                        <a:rPr lang="hu-HU" sz="2000" u="none" strike="noStrike">
                          <a:effectLst/>
                        </a:rPr>
                        <a:t>a sorban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felvettek száma (fő)</a:t>
                      </a:r>
                      <a:endParaRPr lang="hu-HU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extLst>
                  <a:ext uri="{0D108BD9-81ED-4DB2-BD59-A6C34878D82A}">
                    <a16:rowId xmlns:a16="http://schemas.microsoft.com/office/drawing/2014/main" val="788984096"/>
                  </a:ext>
                </a:extLst>
              </a:tr>
              <a:tr h="386340">
                <a:tc gridSpan="4"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tagozatkód: 0001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 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 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 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extLst>
                  <a:ext uri="{0D108BD9-81ED-4DB2-BD59-A6C34878D82A}">
                    <a16:rowId xmlns:a16="http://schemas.microsoft.com/office/drawing/2014/main" val="2760150149"/>
                  </a:ext>
                </a:extLst>
              </a:tr>
              <a:tr h="386340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 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2023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129,3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235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150.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30</a:t>
                      </a:r>
                      <a:endParaRPr lang="hu-HU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ctr"/>
                </a:tc>
                <a:extLst>
                  <a:ext uri="{0D108BD9-81ED-4DB2-BD59-A6C34878D82A}">
                    <a16:rowId xmlns:a16="http://schemas.microsoft.com/office/drawing/2014/main" val="829385251"/>
                  </a:ext>
                </a:extLst>
              </a:tr>
              <a:tr h="386340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 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2024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104,67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244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204.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>
                          <a:effectLst/>
                        </a:rPr>
                        <a:t>34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extLst>
                  <a:ext uri="{0D108BD9-81ED-4DB2-BD59-A6C34878D82A}">
                    <a16:rowId xmlns:a16="http://schemas.microsoft.com/office/drawing/2014/main" val="1066922985"/>
                  </a:ext>
                </a:extLst>
              </a:tr>
              <a:tr h="386340">
                <a:tc gridSpan="4"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tagozatkód:0002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 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 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 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extLst>
                  <a:ext uri="{0D108BD9-81ED-4DB2-BD59-A6C34878D82A}">
                    <a16:rowId xmlns:a16="http://schemas.microsoft.com/office/drawing/2014/main" val="3285949051"/>
                  </a:ext>
                </a:extLst>
              </a:tr>
              <a:tr h="386340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 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2023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136,2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77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54.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>
                          <a:effectLst/>
                        </a:rPr>
                        <a:t>12</a:t>
                      </a:r>
                      <a:endParaRPr lang="hu-HU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extLst>
                  <a:ext uri="{0D108BD9-81ED-4DB2-BD59-A6C34878D82A}">
                    <a16:rowId xmlns:a16="http://schemas.microsoft.com/office/drawing/2014/main" val="681660294"/>
                  </a:ext>
                </a:extLst>
              </a:tr>
              <a:tr h="386340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 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2024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99,94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78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76.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>
                          <a:effectLst/>
                        </a:rPr>
                        <a:t>11</a:t>
                      </a:r>
                      <a:endParaRPr lang="hu-HU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extLst>
                  <a:ext uri="{0D108BD9-81ED-4DB2-BD59-A6C34878D82A}">
                    <a16:rowId xmlns:a16="http://schemas.microsoft.com/office/drawing/2014/main" val="3796876414"/>
                  </a:ext>
                </a:extLst>
              </a:tr>
              <a:tr h="386340">
                <a:tc gridSpan="4"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tagozatkód: 0003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 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 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u="none" strike="noStrike">
                          <a:effectLst/>
                        </a:rPr>
                        <a:t> </a:t>
                      </a:r>
                      <a:endParaRPr lang="hu-H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extLst>
                  <a:ext uri="{0D108BD9-81ED-4DB2-BD59-A6C34878D82A}">
                    <a16:rowId xmlns:a16="http://schemas.microsoft.com/office/drawing/2014/main" val="3851483906"/>
                  </a:ext>
                </a:extLst>
              </a:tr>
              <a:tr h="386340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 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2023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155,6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139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50.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>
                          <a:effectLst/>
                        </a:rPr>
                        <a:t>14</a:t>
                      </a:r>
                      <a:endParaRPr lang="hu-HU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extLst>
                  <a:ext uri="{0D108BD9-81ED-4DB2-BD59-A6C34878D82A}">
                    <a16:rowId xmlns:a16="http://schemas.microsoft.com/office/drawing/2014/main" val="126345602"/>
                  </a:ext>
                </a:extLst>
              </a:tr>
              <a:tr h="386340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 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2024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156,3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>
                          <a:effectLst/>
                        </a:rPr>
                        <a:t>154</a:t>
                      </a:r>
                      <a:endParaRPr lang="hu-H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 dirty="0">
                          <a:effectLst/>
                        </a:rPr>
                        <a:t>61.</a:t>
                      </a:r>
                      <a:endParaRPr lang="hu-H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dirty="0">
                          <a:effectLst/>
                        </a:rPr>
                        <a:t>14</a:t>
                      </a:r>
                      <a:endParaRPr lang="hu-HU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9" marR="6109" marT="6111" marB="0" anchor="b"/>
                </a:tc>
                <a:extLst>
                  <a:ext uri="{0D108BD9-81ED-4DB2-BD59-A6C34878D82A}">
                    <a16:rowId xmlns:a16="http://schemas.microsoft.com/office/drawing/2014/main" val="326684854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ím 1">
            <a:extLst>
              <a:ext uri="{FF2B5EF4-FFF2-40B4-BE49-F238E27FC236}">
                <a16:creationId xmlns:a16="http://schemas.microsoft.com/office/drawing/2014/main" id="{C4BD46E7-85D0-462D-94BB-E000FB191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pPr>
              <a:defRPr/>
            </a:pPr>
            <a:r>
              <a:rPr lang="hu-HU" altLang="hu-HU" dirty="0"/>
              <a:t>Nyílt napok a Rákócziban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457B116-098A-488C-B439-0E9F0D259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400675"/>
          </a:xfrm>
        </p:spPr>
        <p:txBody>
          <a:bodyPr/>
          <a:lstStyle/>
          <a:p>
            <a:pPr marL="0">
              <a:buFontTx/>
              <a:buNone/>
              <a:defRPr/>
            </a:pPr>
            <a:endParaRPr lang="hu-HU" sz="3200" dirty="0"/>
          </a:p>
          <a:p>
            <a:pPr marL="0">
              <a:buFontTx/>
              <a:buNone/>
              <a:defRPr/>
            </a:pPr>
            <a:r>
              <a:rPr lang="hu-HU" sz="3200" dirty="0"/>
              <a:t>November 25. és november 28. </a:t>
            </a:r>
          </a:p>
          <a:p>
            <a:pPr marL="0">
              <a:buFontTx/>
              <a:buNone/>
              <a:defRPr/>
            </a:pPr>
            <a:r>
              <a:rPr lang="hu-HU" sz="3200" dirty="0"/>
              <a:t>regisztrációval</a:t>
            </a:r>
          </a:p>
          <a:p>
            <a:pPr marL="0">
              <a:buFontTx/>
              <a:buNone/>
              <a:defRPr/>
            </a:pPr>
            <a:r>
              <a:rPr lang="hu-HU" sz="4400" dirty="0">
                <a:solidFill>
                  <a:srgbClr val="FF0000"/>
                </a:solidFill>
              </a:rPr>
              <a:t>		   www.sziirfig.hu</a:t>
            </a:r>
          </a:p>
          <a:p>
            <a:pPr>
              <a:defRPr/>
            </a:pPr>
            <a:endParaRPr lang="hu-HU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hu-HU" dirty="0"/>
              <a:t>A regisztráció november 19-én indul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>
            <a:extLst>
              <a:ext uri="{FF2B5EF4-FFF2-40B4-BE49-F238E27FC236}">
                <a16:creationId xmlns:a16="http://schemas.microsoft.com/office/drawing/2014/main" id="{5FAE81C1-BE70-4602-8E09-55B671932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altLang="hu-HU" dirty="0"/>
              <a:t>Cél: továbbtanulás felsőoktatásban</a:t>
            </a:r>
          </a:p>
        </p:txBody>
      </p:sp>
      <p:sp>
        <p:nvSpPr>
          <p:cNvPr id="17411" name="Tartalom helye 2">
            <a:extLst>
              <a:ext uri="{FF2B5EF4-FFF2-40B4-BE49-F238E27FC236}">
                <a16:creationId xmlns:a16="http://schemas.microsoft.com/office/drawing/2014/main" id="{A2B59CF8-AE4A-4757-8E8B-722096D1B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213"/>
            <a:ext cx="7239000" cy="47561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hu-HU" altLang="hu-HU" sz="3200" b="1" dirty="0"/>
              <a:t>FELKÉSZÜLÉS EGY, A TOVÁBBTANULÁSHOZ KÖTELEZŐ EMELT SZINTŰ ÉRETTSÉGIRE:</a:t>
            </a:r>
          </a:p>
          <a:p>
            <a:pPr eaLnBrk="1" hangingPunct="1">
              <a:buFontTx/>
              <a:buNone/>
              <a:defRPr/>
            </a:pPr>
            <a:r>
              <a:rPr lang="hu-HU" altLang="hu-HU" sz="2800" dirty="0"/>
              <a:t>Fakultációk 11-12.évfolyamon</a:t>
            </a:r>
          </a:p>
          <a:p>
            <a:pPr eaLnBrk="1" hangingPunct="1">
              <a:buFontTx/>
              <a:buNone/>
              <a:defRPr/>
            </a:pPr>
            <a:r>
              <a:rPr lang="hu-HU" altLang="hu-HU" sz="2800" dirty="0"/>
              <a:t>Kis-érettségi:</a:t>
            </a:r>
          </a:p>
          <a:p>
            <a:pPr eaLnBrk="1" hangingPunct="1">
              <a:buFontTx/>
              <a:buNone/>
              <a:defRPr/>
            </a:pPr>
            <a:r>
              <a:rPr lang="hu-HU" altLang="hu-HU" sz="2000" b="1" dirty="0"/>
              <a:t>11.évfolyamon:</a:t>
            </a:r>
          </a:p>
          <a:p>
            <a:pPr>
              <a:defRPr/>
            </a:pPr>
            <a:r>
              <a:rPr lang="hu-HU" sz="2000" dirty="0" err="1"/>
              <a:t>geotika</a:t>
            </a:r>
            <a:r>
              <a:rPr lang="hu-HU" sz="2000" dirty="0"/>
              <a:t> </a:t>
            </a:r>
            <a:r>
              <a:rPr lang="hu-HU" sz="2000" dirty="0" err="1"/>
              <a:t>tagozatosok</a:t>
            </a:r>
            <a:r>
              <a:rPr lang="hu-HU" sz="2000" dirty="0"/>
              <a:t>: magyar vagy történelem és matematika vagy földrajz emelt</a:t>
            </a:r>
          </a:p>
          <a:p>
            <a:pPr>
              <a:defRPr/>
            </a:pPr>
            <a:r>
              <a:rPr lang="hu-HU" sz="2000" dirty="0"/>
              <a:t>egyéb diákok: magyar vagy történelem  és magyar vagy történelem vagy reál emelt (biológia, kémia, fizika, földrajz)</a:t>
            </a:r>
          </a:p>
          <a:p>
            <a:pPr marL="0" indent="0" eaLnBrk="1" hangingPunct="1">
              <a:buFont typeface="Wingdings 2" panose="05020102010507070707" pitchFamily="18" charset="2"/>
              <a:buNone/>
              <a:defRPr/>
            </a:pPr>
            <a:endParaRPr lang="hu-HU" altLang="hu-HU" sz="32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158B667-B330-4AF4-A9CA-BC9085AE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hu-HU" altLang="hu-HU" dirty="0"/>
              <a:t>Cél: továbbtanulás felsőoktatásban</a:t>
            </a:r>
            <a:endParaRPr lang="hu-HU" dirty="0"/>
          </a:p>
        </p:txBody>
      </p:sp>
      <p:sp>
        <p:nvSpPr>
          <p:cNvPr id="27651" name="Tartalom helye 2">
            <a:extLst>
              <a:ext uri="{FF2B5EF4-FFF2-40B4-BE49-F238E27FC236}">
                <a16:creationId xmlns:a16="http://schemas.microsoft.com/office/drawing/2014/main" id="{466DF1C5-8B8A-4294-90A9-8E50CE4D9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endParaRPr lang="hu-HU" altLang="hu-HU" sz="3600"/>
          </a:p>
          <a:p>
            <a:pPr marL="0" indent="0">
              <a:buFont typeface="Wingdings 2" panose="05020102010507070707" pitchFamily="18" charset="2"/>
              <a:buNone/>
            </a:pPr>
            <a:r>
              <a:rPr lang="hu-HU" altLang="hu-HU" sz="3200" b="1"/>
              <a:t>B2 NYELVVIZSGA MEGSZERZÉSE nem kötelező, de javasolt és plusz pontot érhet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hu-HU" altLang="hu-HU" sz="3200" b="1"/>
          </a:p>
          <a:p>
            <a:pPr marL="0" indent="0">
              <a:buFont typeface="Wingdings 2" panose="05020102010507070707" pitchFamily="18" charset="2"/>
              <a:buNone/>
            </a:pPr>
            <a:r>
              <a:rPr lang="hu-HU" altLang="hu-HU" sz="3200"/>
              <a:t>PRÓBANYELVVIZSGA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hu-HU" altLang="hu-HU" sz="3600"/>
          </a:p>
          <a:p>
            <a:pPr marL="0" indent="0">
              <a:buFont typeface="Wingdings 2" panose="05020102010507070707" pitchFamily="18" charset="2"/>
              <a:buNone/>
            </a:pPr>
            <a:endParaRPr lang="hu-HU" altLang="hu-HU" sz="3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7A151C9-360C-4DC9-B83F-CAA6E971FF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altLang="hu-HU"/>
              <a:t>Szabadidős foglalkozások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D12FAE2-E60D-431C-9F3F-9F578556C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6113"/>
            <a:ext cx="7570788" cy="45370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hu-HU" altLang="hu-HU" sz="3200"/>
              <a:t>Színházlátogatás: </a:t>
            </a:r>
            <a:r>
              <a:rPr lang="hu-HU" altLang="hu-HU" sz="2800"/>
              <a:t>fakultatív évente több alkalommal</a:t>
            </a:r>
          </a:p>
          <a:p>
            <a:pPr eaLnBrk="1" hangingPunct="1">
              <a:lnSpc>
                <a:spcPct val="80000"/>
              </a:lnSpc>
              <a:buFont typeface="Wingdings 2" panose="05020102010507070707" pitchFamily="18" charset="2"/>
              <a:buNone/>
            </a:pPr>
            <a:endParaRPr lang="hu-HU" altLang="hu-HU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altLang="hu-HU" sz="2800"/>
              <a:t>Sport-nap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hu-HU" altLang="hu-HU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altLang="hu-HU" sz="2800"/>
              <a:t>Suli-bulik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hu-HU" altLang="hu-HU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altLang="hu-HU" sz="2800"/>
              <a:t>Rákóczi nap</a:t>
            </a:r>
          </a:p>
        </p:txBody>
      </p:sp>
      <p:pic>
        <p:nvPicPr>
          <p:cNvPr id="28676" name="Kép 3">
            <a:extLst>
              <a:ext uri="{FF2B5EF4-FFF2-40B4-BE49-F238E27FC236}">
                <a16:creationId xmlns:a16="http://schemas.microsoft.com/office/drawing/2014/main" id="{2D38C115-483B-41A7-9CC1-07B914C1C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50" y="2790825"/>
            <a:ext cx="325120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Kép 2">
            <a:extLst>
              <a:ext uri="{FF2B5EF4-FFF2-40B4-BE49-F238E27FC236}">
                <a16:creationId xmlns:a16="http://schemas.microsoft.com/office/drawing/2014/main" id="{6194478E-C5D8-40D0-9336-F07D8BE73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863" y="4184650"/>
            <a:ext cx="3025775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9F1DE8-F0A5-4D5F-8B20-E54D9FC68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64109"/>
          </a:xfrm>
        </p:spPr>
        <p:txBody>
          <a:bodyPr/>
          <a:lstStyle/>
          <a:p>
            <a:pPr>
              <a:defRPr/>
            </a:pPr>
            <a:r>
              <a:rPr lang="hu-HU" dirty="0"/>
              <a:t>Részletes felvételi tájékoztató</a:t>
            </a:r>
          </a:p>
        </p:txBody>
      </p:sp>
      <p:sp>
        <p:nvSpPr>
          <p:cNvPr id="29699" name="Tartalom helye 2">
            <a:extLst>
              <a:ext uri="{FF2B5EF4-FFF2-40B4-BE49-F238E27FC236}">
                <a16:creationId xmlns:a16="http://schemas.microsoft.com/office/drawing/2014/main" id="{B55EFEDF-D3B3-4EB6-96AB-353CF5544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7643813" cy="4756150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hu-HU" altLang="hu-H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2024. november 18-án </a:t>
            </a:r>
            <a:r>
              <a:rPr lang="hu-HU" altLang="hu-H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hétfőn 17 órától </a:t>
            </a:r>
            <a:r>
              <a:rPr lang="hu-HU" altLang="hu-HU">
                <a:latin typeface="Times New Roman" panose="02020603050405020304" pitchFamily="18" charset="0"/>
                <a:cs typeface="Times New Roman" panose="02020603050405020304" pitchFamily="18" charset="0"/>
              </a:rPr>
              <a:t>iskolánkban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hu-HU" altLang="hu-HU">
                <a:latin typeface="Times New Roman" panose="02020603050405020304" pitchFamily="18" charset="0"/>
                <a:cs typeface="Times New Roman" panose="02020603050405020304" pitchFamily="18" charset="0"/>
              </a:rPr>
              <a:t>Egyéb információk iskolánk honlapján: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hu-HU" altLang="hu-HU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www.sziirfig.hu</a:t>
            </a:r>
            <a:endParaRPr lang="hu-HU" altLang="hu-HU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hu-HU" alt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	Molnárné Reskovits Zsuzsanna ig.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hu-HU" alt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	igazgato@sziirfig.hu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hu-HU" alt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	Tel.: 26-785-192/5106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hu-HU" alt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	Molnár Ildikó gimnáziumi ig.h.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hu-HU" alt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	molnar.ildiko@sziirfig.hu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hu-HU" alt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	tel.:26-785-192/5103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hu-HU" altLang="hu-H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hu-HU" alt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	titkarsag@sziirfig.hu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hu-HU" altLang="hu-H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0F5D42-C4A6-4A77-9BDF-7FDD73617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1314450"/>
            <a:ext cx="6079836" cy="38792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hu-HU" dirty="0"/>
              <a:t>Digitális bemutatkozás</a:t>
            </a:r>
          </a:p>
        </p:txBody>
      </p:sp>
      <p:sp>
        <p:nvSpPr>
          <p:cNvPr id="30723" name="Tartalom helye 2">
            <a:extLst>
              <a:ext uri="{FF2B5EF4-FFF2-40B4-BE49-F238E27FC236}">
                <a16:creationId xmlns:a16="http://schemas.microsoft.com/office/drawing/2014/main" id="{5FA8EA71-0712-4C98-AA34-BC09FA767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2138363"/>
            <a:ext cx="6376988" cy="3249612"/>
          </a:xfrm>
        </p:spPr>
        <p:txBody>
          <a:bodyPr/>
          <a:lstStyle/>
          <a:p>
            <a:r>
              <a:rPr lang="hu-HU" altLang="hu-HU" sz="3200">
                <a:hlinkClick r:id="rId2"/>
              </a:rPr>
              <a:t>www.sziirfig.hu</a:t>
            </a:r>
            <a:endParaRPr lang="hu-HU" altLang="hu-HU" sz="3200"/>
          </a:p>
          <a:p>
            <a:r>
              <a:rPr lang="hu-HU" altLang="hu-HU" sz="3200">
                <a:hlinkClick r:id="rId3"/>
              </a:rPr>
              <a:t>https://www.youtube.com/watch?v=00gt7RccezI&amp;t=1s</a:t>
            </a:r>
            <a:endParaRPr lang="hu-HU" altLang="hu-HU" sz="3200"/>
          </a:p>
          <a:p>
            <a:r>
              <a:rPr lang="hu-HU" altLang="hu-HU" sz="3200">
                <a:hlinkClick r:id="rId4"/>
              </a:rPr>
              <a:t>https://www.youtube.com/watch?v=aAr-kMhI-xc</a:t>
            </a:r>
            <a:endParaRPr lang="hu-HU" altLang="hu-HU" sz="3200"/>
          </a:p>
          <a:p>
            <a:endParaRPr lang="hu-HU" altLang="hu-HU" sz="1800"/>
          </a:p>
          <a:p>
            <a:endParaRPr lang="hu-HU" altLang="hu-H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artalom helye 2">
            <a:extLst>
              <a:ext uri="{FF2B5EF4-FFF2-40B4-BE49-F238E27FC236}">
                <a16:creationId xmlns:a16="http://schemas.microsoft.com/office/drawing/2014/main" id="{2D5100EB-484E-401E-B293-1103D7B56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20713"/>
            <a:ext cx="7239000" cy="5835650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hu-HU" altLang="hu-HU" sz="4400"/>
              <a:t>Találkozzunk a Rákócziban!</a:t>
            </a:r>
          </a:p>
          <a:p>
            <a:pPr marL="0" indent="0" algn="ctr">
              <a:buFont typeface="Wingdings 2" panose="05020102010507070707" pitchFamily="18" charset="2"/>
              <a:buNone/>
            </a:pPr>
            <a:endParaRPr lang="hu-HU" altLang="hu-HU" sz="4400">
              <a:solidFill>
                <a:srgbClr val="FF0000"/>
              </a:solidFill>
            </a:endParaRPr>
          </a:p>
          <a:p>
            <a:pPr marL="0" indent="0" algn="ctr">
              <a:buFont typeface="Wingdings 2" panose="05020102010507070707" pitchFamily="18" charset="2"/>
              <a:buNone/>
            </a:pPr>
            <a:endParaRPr lang="hu-HU" altLang="hu-HU" sz="4400">
              <a:solidFill>
                <a:srgbClr val="FF0000"/>
              </a:solidFill>
            </a:endParaRPr>
          </a:p>
          <a:p>
            <a:pPr marL="0" indent="0" algn="ctr">
              <a:buFont typeface="Wingdings 2" panose="05020102010507070707" pitchFamily="18" charset="2"/>
              <a:buNone/>
            </a:pPr>
            <a:endParaRPr lang="hu-HU" altLang="hu-HU" sz="4400">
              <a:solidFill>
                <a:srgbClr val="FF0000"/>
              </a:solidFill>
            </a:endParaRPr>
          </a:p>
          <a:p>
            <a:pPr marL="0" indent="0" algn="ctr">
              <a:buFont typeface="Wingdings 2" panose="05020102010507070707" pitchFamily="18" charset="2"/>
              <a:buNone/>
            </a:pPr>
            <a:endParaRPr lang="hu-HU" altLang="hu-HU" sz="4400">
              <a:solidFill>
                <a:srgbClr val="FF0000"/>
              </a:solidFill>
            </a:endParaRPr>
          </a:p>
          <a:p>
            <a:pPr marL="0" indent="0" algn="ctr">
              <a:buFont typeface="Wingdings 2" panose="05020102010507070707" pitchFamily="18" charset="2"/>
              <a:buNone/>
            </a:pPr>
            <a:endParaRPr lang="hu-HU" altLang="hu-HU" sz="4400">
              <a:solidFill>
                <a:srgbClr val="FF0000"/>
              </a:solidFill>
            </a:endParaRPr>
          </a:p>
          <a:p>
            <a:pPr marL="0" indent="0" algn="ctr">
              <a:buFont typeface="Wingdings 2" panose="05020102010507070707" pitchFamily="18" charset="2"/>
              <a:buNone/>
            </a:pPr>
            <a:endParaRPr lang="hu-HU" altLang="hu-HU" sz="4400">
              <a:solidFill>
                <a:srgbClr val="FF0000"/>
              </a:solidFill>
            </a:endParaRPr>
          </a:p>
          <a:p>
            <a:pPr marL="0" indent="0" algn="ctr">
              <a:buFont typeface="Wingdings 2" panose="05020102010507070707" pitchFamily="18" charset="2"/>
              <a:buNone/>
            </a:pPr>
            <a:r>
              <a:rPr lang="hu-HU" altLang="hu-HU" sz="4400">
                <a:solidFill>
                  <a:srgbClr val="FF0000"/>
                </a:solidFill>
              </a:rPr>
              <a:t>www.sziirfig.hu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hu-HU" altLang="hu-HU" sz="4400"/>
          </a:p>
        </p:txBody>
      </p:sp>
      <p:pic>
        <p:nvPicPr>
          <p:cNvPr id="31747" name="Kép 3">
            <a:extLst>
              <a:ext uri="{FF2B5EF4-FFF2-40B4-BE49-F238E27FC236}">
                <a16:creationId xmlns:a16="http://schemas.microsoft.com/office/drawing/2014/main" id="{7EBCCC16-2464-4268-9F0D-763EAC0A2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1557338"/>
            <a:ext cx="5616575" cy="421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ényűző">
  <a:themeElements>
    <a:clrScheme name="Egyéni 5. séma">
      <a:dk1>
        <a:sysClr val="windowText" lastClr="000000"/>
      </a:dk1>
      <a:lt1>
        <a:sysClr val="window" lastClr="FFFFFF"/>
      </a:lt1>
      <a:dk2>
        <a:srgbClr val="00539E"/>
      </a:dk2>
      <a:lt2>
        <a:srgbClr val="A7D6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FF0000"/>
      </a:hlink>
      <a:folHlink>
        <a:srgbClr val="5F7791"/>
      </a:folHlink>
    </a:clrScheme>
    <a:fontScheme name="Fényűző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ényűző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3574</TotalTime>
  <Words>1036</Words>
  <Application>Microsoft Office PowerPoint</Application>
  <PresentationFormat>Diavetítés a képernyőre (4:3 oldalarány)</PresentationFormat>
  <Paragraphs>262</Paragraphs>
  <Slides>26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5" baseType="lpstr">
      <vt:lpstr>Arial</vt:lpstr>
      <vt:lpstr>Trebuchet MS</vt:lpstr>
      <vt:lpstr>Wingdings 2</vt:lpstr>
      <vt:lpstr>Wingdings</vt:lpstr>
      <vt:lpstr>Calibri</vt:lpstr>
      <vt:lpstr>Times New Roman</vt:lpstr>
      <vt:lpstr>Courier New</vt:lpstr>
      <vt:lpstr>Noto Sans Symbols</vt:lpstr>
      <vt:lpstr>Fényűző</vt:lpstr>
      <vt:lpstr>   Középiskolai felvételi Szentendrei II.Rákóczi Ferenc Általános Iskola és Gimnázium  OM: 032580  2000 Szentendre Rákóczi u. 6.</vt:lpstr>
      <vt:lpstr>Iskolánk</vt:lpstr>
      <vt:lpstr>Miért a Rákóczi? –  „Minden szépet és jót” </vt:lpstr>
      <vt:lpstr>Szempontok</vt:lpstr>
      <vt:lpstr>Szempontok</vt:lpstr>
      <vt:lpstr>Erősségeink</vt:lpstr>
      <vt:lpstr>Tehetséggondozás</vt:lpstr>
      <vt:lpstr>ÖKO iskola</vt:lpstr>
      <vt:lpstr>Diákélet a Rákócziban</vt:lpstr>
      <vt:lpstr>Szabadidős foglalkozások </vt:lpstr>
      <vt:lpstr>Gimnáziumi képzés a Rákócziban</vt:lpstr>
      <vt:lpstr>GEOTIKA Emelt szintű oktatás matematika és földrajz tantárgyakból </vt:lpstr>
      <vt:lpstr>GEOTIKA</vt:lpstr>
      <vt:lpstr>FAKULTÁCIÓK 11.évfolyamtól  heti 2-4 órában</vt:lpstr>
      <vt:lpstr>II.Idegen nyelv</vt:lpstr>
      <vt:lpstr>Jelentkezés feltétele</vt:lpstr>
      <vt:lpstr>pontszámítás</vt:lpstr>
      <vt:lpstr>PowerPoint-bemutató</vt:lpstr>
      <vt:lpstr>Előző évek felvételi ponthatárai</vt:lpstr>
      <vt:lpstr>Nyílt napok a Rákócziban</vt:lpstr>
      <vt:lpstr>Cél: továbbtanulás felsőoktatásban</vt:lpstr>
      <vt:lpstr>Cél: továbbtanulás felsőoktatásban</vt:lpstr>
      <vt:lpstr>Szabadidős foglalkozások</vt:lpstr>
      <vt:lpstr>Részletes felvételi tájékoztató</vt:lpstr>
      <vt:lpstr>Digitális bemutatkozás</vt:lpstr>
      <vt:lpstr>PowerPoint-bemutató</vt:lpstr>
    </vt:vector>
  </TitlesOfParts>
  <Company>II. Rákóczi F. Á. I. G.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Középfokú iskolai felvételi a II.Rákóczi Ferenc Általános Iskola és Gimnáziumban</dc:title>
  <dc:creator>Reskovits Zsuzsa</dc:creator>
  <cp:lastModifiedBy>István G. Szalai</cp:lastModifiedBy>
  <cp:revision>197</cp:revision>
  <dcterms:created xsi:type="dcterms:W3CDTF">2006-11-09T09:42:08Z</dcterms:created>
  <dcterms:modified xsi:type="dcterms:W3CDTF">2024-10-20T07:43:13Z</dcterms:modified>
</cp:coreProperties>
</file>