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04" r:id="rId1"/>
  </p:sldMasterIdLst>
  <p:notesMasterIdLst>
    <p:notesMasterId r:id="rId15"/>
  </p:notesMasterIdLst>
  <p:handoutMasterIdLst>
    <p:handoutMasterId r:id="rId16"/>
  </p:handoutMasterIdLst>
  <p:sldIdLst>
    <p:sldId id="1680" r:id="rId2"/>
    <p:sldId id="1669" r:id="rId3"/>
    <p:sldId id="1675" r:id="rId4"/>
    <p:sldId id="1676" r:id="rId5"/>
    <p:sldId id="1609" r:id="rId6"/>
    <p:sldId id="1670" r:id="rId7"/>
    <p:sldId id="1671" r:id="rId8"/>
    <p:sldId id="1672" r:id="rId9"/>
    <p:sldId id="1673" r:id="rId10"/>
    <p:sldId id="1677" r:id="rId11"/>
    <p:sldId id="1678" r:id="rId12"/>
    <p:sldId id="1679" r:id="rId13"/>
    <p:sldId id="1674" r:id="rId14"/>
  </p:sldIdLst>
  <p:sldSz cx="12192000" cy="6858000"/>
  <p:notesSz cx="6797675" cy="9926638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vács Bendegúz Dávid" initials="KBD" lastIdx="1" clrIdx="0">
    <p:extLst>
      <p:ext uri="{19B8F6BF-5375-455C-9EA6-DF929625EA0E}">
        <p15:presenceInfo xmlns:p15="http://schemas.microsoft.com/office/powerpoint/2012/main" userId="Kovács Bendegúz Dávid" providerId="None"/>
      </p:ext>
    </p:extLst>
  </p:cmAuthor>
  <p:cmAuthor id="2" name="Fenyvesi Cecília" initials="FC" lastIdx="1" clrIdx="1">
    <p:extLst>
      <p:ext uri="{19B8F6BF-5375-455C-9EA6-DF929625EA0E}">
        <p15:presenceInfo xmlns:p15="http://schemas.microsoft.com/office/powerpoint/2012/main" userId="S::cecilia.fenyvesi@cordiahomes.com::740b1462-1397-4cf3-9f89-5be8cc875c33" providerId="AD"/>
      </p:ext>
    </p:extLst>
  </p:cmAuthor>
  <p:cmAuthor id="3" name="Kaluha Andrea" initials="KA" lastIdx="1" clrIdx="2">
    <p:extLst>
      <p:ext uri="{19B8F6BF-5375-455C-9EA6-DF929625EA0E}">
        <p15:presenceInfo xmlns:p15="http://schemas.microsoft.com/office/powerpoint/2012/main" userId="Kaluha Andre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CC00"/>
    <a:srgbClr val="666633"/>
    <a:srgbClr val="FFFFFF"/>
    <a:srgbClr val="8C3FC5"/>
    <a:srgbClr val="9A57CD"/>
    <a:srgbClr val="AD6FC1"/>
    <a:srgbClr val="D1B2E8"/>
    <a:srgbClr val="3A1953"/>
    <a:srgbClr val="672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Közepesen sötét stílus 4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Téma alapján készült stílus 2 – 1. jelölőszín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Közepesen sötét stílus 1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Közepesen sötét stílus 4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Világos stílus 3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Közepesen sötét stílus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8046" autoAdjust="0"/>
  </p:normalViewPr>
  <p:slideViewPr>
    <p:cSldViewPr>
      <p:cViewPr varScale="1">
        <p:scale>
          <a:sx n="67" d="100"/>
          <a:sy n="67" d="100"/>
        </p:scale>
        <p:origin x="46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7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36E0C165-C367-444A-B8AE-1A8C85A8D0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D9862699-7E7F-4395-B9BA-9FCC31D5269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06F0E0FE-1A02-4A37-A091-702161FC8E2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D0C832CC-64DC-4391-B194-CC453076951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CD1CF4F-3D20-440C-B95E-46C695A80AB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5819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DAB4B715-CC8B-4189-98E8-A2425CDA17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77CBFF88-7CEA-47DA-855C-CCD5530619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358B105-E0DF-4E0F-AF1E-84FC9E0816C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D6B1BC50-4B22-4179-904A-FA74A7E2199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102406" name="Rectangle 6">
            <a:extLst>
              <a:ext uri="{FF2B5EF4-FFF2-40B4-BE49-F238E27FC236}">
                <a16:creationId xmlns:a16="http://schemas.microsoft.com/office/drawing/2014/main" id="{C8E5CD0D-B286-4742-9476-D053950A77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407" name="Rectangle 7">
            <a:extLst>
              <a:ext uri="{FF2B5EF4-FFF2-40B4-BE49-F238E27FC236}">
                <a16:creationId xmlns:a16="http://schemas.microsoft.com/office/drawing/2014/main" id="{987AAD0D-00BB-4B97-A84C-01C4A1B066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88ACE58-7B5E-4B76-8DBE-C61A0AA131B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434770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3160C-B99E-4D36-A6C6-11A793262738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5372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20D20-1878-4765-9F41-E28A2424FCB4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45407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5B397-1D09-49E1-A038-769DE5A3B38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8226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CA888-5AA3-4F78-822E-5BAEF83509B9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4800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8570B4-8CAC-4217-BA1C-CFB81DB48B87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7864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2A1803-DFEE-465B-94B7-349A280D291B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1999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F188CB-45F1-4A3C-B5E1-38528F309F1D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7154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7A02F-FEEA-46F9-8215-082E38E7E6AA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9854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5D756-CDC9-4AB5-B035-7B148C7D72A6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0726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173778-AB94-463A-982C-DB61A2B38C0B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7767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4F291-2159-4D43-AF9A-D3E6BBB9E48C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81600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09602" y="274641"/>
            <a:ext cx="10972802" cy="58515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09602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4165601" y="6245225"/>
            <a:ext cx="3860799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737602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AA97495-CFA4-4B3E-A77A-02EADC5862BB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014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82E0C00-3386-4692-9B03-F53AA13C74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6152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7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gazgato@petzeltj.hu" TargetMode="External"/><Relationship Id="rId2" Type="http://schemas.openxmlformats.org/officeDocument/2006/relationships/hyperlink" Target="http://petzeltj.h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EF4D25-136F-4466-BD37-E52551662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6672"/>
            <a:ext cx="9144000" cy="4464496"/>
          </a:xfrm>
        </p:spPr>
        <p:txBody>
          <a:bodyPr>
            <a:normAutofit fontScale="90000"/>
          </a:bodyPr>
          <a:lstStyle/>
          <a:p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sz="44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hu-HU" sz="4400" b="1" dirty="0">
                <a:solidFill>
                  <a:schemeClr val="accent1">
                    <a:lumMod val="75000"/>
                  </a:schemeClr>
                </a:solidFill>
              </a:rPr>
              <a:t>FELVÉTELI ELJÁRÁS – BEISKOLÁZÁS </a:t>
            </a:r>
            <a:br>
              <a:rPr lang="hu-HU" sz="44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hu-HU" sz="4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4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Váci SZC PETZELT JÓZSEF TECHNIKUM ÉS SZAKKÉPZŐ ISKOLA</a:t>
            </a: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endParaRPr lang="hu-H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CE229ED-4E15-4C2E-A9F6-03449BEFA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3176"/>
            <a:ext cx="9144000" cy="936104"/>
          </a:xfrm>
        </p:spPr>
        <p:txBody>
          <a:bodyPr>
            <a:normAutofit/>
          </a:bodyPr>
          <a:lstStyle/>
          <a:p>
            <a:r>
              <a:rPr lang="hu-HU" sz="4000" b="1" dirty="0">
                <a:solidFill>
                  <a:schemeClr val="accent1">
                    <a:lumMod val="75000"/>
                  </a:schemeClr>
                </a:solidFill>
              </a:rPr>
              <a:t>2025-2026. tanév</a:t>
            </a:r>
          </a:p>
        </p:txBody>
      </p:sp>
    </p:spTree>
    <p:extLst>
      <p:ext uri="{BB962C8B-B14F-4D97-AF65-F5344CB8AC3E}">
        <p14:creationId xmlns:p14="http://schemas.microsoft.com/office/powerpoint/2010/main" val="170271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Csoportba foglalás 80">
            <a:extLst>
              <a:ext uri="{FF2B5EF4-FFF2-40B4-BE49-F238E27FC236}">
                <a16:creationId xmlns:a16="http://schemas.microsoft.com/office/drawing/2014/main" id="{D9E2A8AC-8E55-43D7-AFBE-71B2E0BE196F}"/>
              </a:ext>
            </a:extLst>
          </p:cNvPr>
          <p:cNvGrpSpPr/>
          <p:nvPr/>
        </p:nvGrpSpPr>
        <p:grpSpPr>
          <a:xfrm>
            <a:off x="0" y="432000"/>
            <a:ext cx="12181444" cy="5934903"/>
            <a:chOff x="-120789" y="332101"/>
            <a:chExt cx="12329719" cy="5948369"/>
          </a:xfrm>
        </p:grpSpPr>
        <p:cxnSp>
          <p:nvCxnSpPr>
            <p:cNvPr id="38" name="Egyenes összekötő 37"/>
            <p:cNvCxnSpPr>
              <a:cxnSpLocks/>
            </p:cNvCxnSpPr>
            <p:nvPr/>
          </p:nvCxnSpPr>
          <p:spPr>
            <a:xfrm>
              <a:off x="6623087" y="3665770"/>
              <a:ext cx="0" cy="37796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gyenes összekötő 60"/>
            <p:cNvCxnSpPr>
              <a:cxnSpLocks/>
            </p:cNvCxnSpPr>
            <p:nvPr/>
          </p:nvCxnSpPr>
          <p:spPr>
            <a:xfrm>
              <a:off x="1886647" y="3123815"/>
              <a:ext cx="0" cy="37719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Egyenes összekötő 61"/>
            <p:cNvCxnSpPr>
              <a:cxnSpLocks/>
            </p:cNvCxnSpPr>
            <p:nvPr/>
          </p:nvCxnSpPr>
          <p:spPr>
            <a:xfrm>
              <a:off x="2470683" y="3161979"/>
              <a:ext cx="0" cy="48660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Egyenes összekötő 62"/>
            <p:cNvCxnSpPr>
              <a:cxnSpLocks/>
              <a:stCxn id="42" idx="2"/>
              <a:endCxn id="17" idx="0"/>
            </p:cNvCxnSpPr>
            <p:nvPr/>
          </p:nvCxnSpPr>
          <p:spPr>
            <a:xfrm>
              <a:off x="4962893" y="1562744"/>
              <a:ext cx="5489058" cy="18475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Egyenes összekötő 65"/>
            <p:cNvCxnSpPr>
              <a:cxnSpLocks/>
              <a:stCxn id="42" idx="2"/>
              <a:endCxn id="15" idx="0"/>
            </p:cNvCxnSpPr>
            <p:nvPr/>
          </p:nvCxnSpPr>
          <p:spPr>
            <a:xfrm>
              <a:off x="4962893" y="1562744"/>
              <a:ext cx="760665" cy="848702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églalap 28"/>
            <p:cNvSpPr/>
            <p:nvPr/>
          </p:nvSpPr>
          <p:spPr>
            <a:xfrm>
              <a:off x="7226216" y="5159589"/>
              <a:ext cx="1439785" cy="594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200" dirty="0"/>
                <a:t>óvoda fenntartó</a:t>
              </a:r>
            </a:p>
          </p:txBody>
        </p:sp>
        <p:sp>
          <p:nvSpPr>
            <p:cNvPr id="16" name="Téglalap 15"/>
            <p:cNvSpPr/>
            <p:nvPr/>
          </p:nvSpPr>
          <p:spPr>
            <a:xfrm>
              <a:off x="7103111" y="1745986"/>
              <a:ext cx="3167525" cy="91810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hu-HU" sz="900" dirty="0"/>
            </a:p>
            <a:p>
              <a:r>
                <a:rPr lang="hu-HU" sz="9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országos feladatok bonyolítása</a:t>
              </a:r>
            </a:p>
            <a:p>
              <a:r>
                <a:rPr lang="hu-HU" sz="900" dirty="0"/>
                <a:t>(állami vizsgák, felvételi, mérés, fejlesztési tervek)</a:t>
              </a:r>
            </a:p>
          </p:txBody>
        </p:sp>
        <p:sp>
          <p:nvSpPr>
            <p:cNvPr id="17" name="Téglalap 16"/>
            <p:cNvSpPr/>
            <p:nvPr/>
          </p:nvSpPr>
          <p:spPr>
            <a:xfrm>
              <a:off x="8969775" y="3410278"/>
              <a:ext cx="2964351" cy="10708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hu-HU" sz="900" b="1" dirty="0"/>
            </a:p>
            <a:p>
              <a:r>
                <a:rPr lang="hu-HU" sz="900" b="1" dirty="0"/>
                <a:t>HÁTTÉRTÁMOGATÁS, hatósági feladatok</a:t>
              </a:r>
            </a:p>
            <a:p>
              <a:r>
                <a:rPr lang="hu-HU" sz="900" dirty="0"/>
                <a:t>mérés-értékelés</a:t>
              </a:r>
            </a:p>
            <a:p>
              <a:r>
                <a:rPr lang="hu-HU" sz="900" dirty="0"/>
                <a:t>érettségi szervezés</a:t>
              </a:r>
            </a:p>
            <a:p>
              <a:r>
                <a:rPr lang="hu-HU" sz="900" dirty="0"/>
                <a:t>közép- és felsőfokú felvételi</a:t>
              </a:r>
            </a:p>
            <a:p>
              <a:r>
                <a:rPr lang="hu-HU" sz="900" dirty="0"/>
                <a:t>adatgyűjtés</a:t>
              </a:r>
            </a:p>
            <a:p>
              <a:r>
                <a:rPr lang="hu-HU" sz="900" dirty="0"/>
                <a:t>intézkedési terv</a:t>
              </a:r>
            </a:p>
            <a:p>
              <a:r>
                <a:rPr lang="hu-HU" sz="900" dirty="0" err="1"/>
                <a:t>ped</a:t>
              </a:r>
              <a:r>
                <a:rPr lang="hu-HU" sz="900" dirty="0"/>
                <a:t>. szakmai szolgáltatás</a:t>
              </a:r>
            </a:p>
            <a:p>
              <a:endParaRPr lang="hu-HU" sz="900" dirty="0"/>
            </a:p>
          </p:txBody>
        </p:sp>
        <p:sp>
          <p:nvSpPr>
            <p:cNvPr id="15" name="Téglalap 14"/>
            <p:cNvSpPr/>
            <p:nvPr/>
          </p:nvSpPr>
          <p:spPr>
            <a:xfrm>
              <a:off x="4818733" y="2411446"/>
              <a:ext cx="1809650" cy="47326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7000" tIns="27000" rIns="27000" bIns="27000" rtlCol="0" anchor="ctr"/>
            <a:lstStyle/>
            <a:p>
              <a:pPr algn="ctr"/>
              <a:r>
                <a:rPr lang="hu-HU" sz="900" dirty="0"/>
                <a:t>Középirányító</a:t>
              </a:r>
            </a:p>
          </p:txBody>
        </p:sp>
        <p:sp>
          <p:nvSpPr>
            <p:cNvPr id="6" name="Szövegdoboz 5"/>
            <p:cNvSpPr txBox="1"/>
            <p:nvPr/>
          </p:nvSpPr>
          <p:spPr>
            <a:xfrm>
              <a:off x="9905274" y="2986030"/>
              <a:ext cx="230365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350" b="1" dirty="0"/>
                <a:t>Oktatási</a:t>
              </a:r>
              <a:r>
                <a:rPr lang="hu-HU" sz="1350" dirty="0"/>
                <a:t> </a:t>
              </a:r>
              <a:r>
                <a:rPr lang="hu-HU" sz="1350" b="1" dirty="0"/>
                <a:t>Hivatal</a:t>
              </a:r>
            </a:p>
          </p:txBody>
        </p:sp>
        <p:sp>
          <p:nvSpPr>
            <p:cNvPr id="11" name="Szövegdoboz 10"/>
            <p:cNvSpPr txBox="1"/>
            <p:nvPr/>
          </p:nvSpPr>
          <p:spPr>
            <a:xfrm>
              <a:off x="6998011" y="1449603"/>
              <a:ext cx="2879569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350" b="1" dirty="0"/>
                <a:t>Kormányhivatal</a:t>
              </a:r>
            </a:p>
          </p:txBody>
        </p:sp>
        <p:sp>
          <p:nvSpPr>
            <p:cNvPr id="12" name="Szövegdoboz 11"/>
            <p:cNvSpPr txBox="1"/>
            <p:nvPr/>
          </p:nvSpPr>
          <p:spPr>
            <a:xfrm>
              <a:off x="5096417" y="1948121"/>
              <a:ext cx="783471" cy="5078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endParaRPr lang="hu-HU" sz="1350" b="1" dirty="0"/>
            </a:p>
            <a:p>
              <a:r>
                <a:rPr lang="hu-HU" sz="1350" b="1" dirty="0"/>
                <a:t>KK</a:t>
              </a:r>
            </a:p>
          </p:txBody>
        </p:sp>
        <p:sp>
          <p:nvSpPr>
            <p:cNvPr id="18" name="Téglalap 17"/>
            <p:cNvSpPr/>
            <p:nvPr/>
          </p:nvSpPr>
          <p:spPr>
            <a:xfrm>
              <a:off x="9504662" y="4481157"/>
              <a:ext cx="2429464" cy="6411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050" dirty="0" err="1"/>
                <a:t>ped</a:t>
              </a:r>
              <a:r>
                <a:rPr lang="hu-HU" sz="1050" dirty="0"/>
                <a:t>. szakmai szolgáltatás támogatása, tankönyv</a:t>
              </a:r>
            </a:p>
          </p:txBody>
        </p:sp>
        <p:sp>
          <p:nvSpPr>
            <p:cNvPr id="19" name="Szövegdoboz 18"/>
            <p:cNvSpPr txBox="1"/>
            <p:nvPr/>
          </p:nvSpPr>
          <p:spPr>
            <a:xfrm>
              <a:off x="3999100" y="3058852"/>
              <a:ext cx="158924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350" b="1" dirty="0"/>
                <a:t>IKK</a:t>
              </a:r>
            </a:p>
          </p:txBody>
        </p:sp>
        <p:sp>
          <p:nvSpPr>
            <p:cNvPr id="40" name="Téglalap 39"/>
            <p:cNvSpPr/>
            <p:nvPr/>
          </p:nvSpPr>
          <p:spPr>
            <a:xfrm>
              <a:off x="5501578" y="3198142"/>
              <a:ext cx="1586062" cy="51284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tankerület</a:t>
              </a:r>
            </a:p>
            <a:p>
              <a:pPr algn="ctr"/>
              <a:r>
                <a:rPr lang="hu-HU" sz="900" dirty="0">
                  <a:solidFill>
                    <a:schemeClr val="bg1"/>
                  </a:solidFill>
                </a:rPr>
                <a:t>Fenntartás-működtetés</a:t>
              </a:r>
            </a:p>
            <a:p>
              <a:pPr algn="ctr"/>
              <a:endParaRPr lang="hu-HU" sz="9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Felfelé nyíl 51"/>
            <p:cNvSpPr/>
            <p:nvPr/>
          </p:nvSpPr>
          <p:spPr>
            <a:xfrm>
              <a:off x="9219166" y="2689573"/>
              <a:ext cx="671900" cy="67681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350"/>
            </a:p>
          </p:txBody>
        </p:sp>
        <p:sp>
          <p:nvSpPr>
            <p:cNvPr id="41" name="Ellipszis 40"/>
            <p:cNvSpPr/>
            <p:nvPr/>
          </p:nvSpPr>
          <p:spPr>
            <a:xfrm>
              <a:off x="7988406" y="5686404"/>
              <a:ext cx="2207670" cy="59406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350" dirty="0"/>
                <a:t>óvoda</a:t>
              </a:r>
            </a:p>
          </p:txBody>
        </p:sp>
        <p:cxnSp>
          <p:nvCxnSpPr>
            <p:cNvPr id="44" name="Egyenes összekötő nyíllal 43"/>
            <p:cNvCxnSpPr/>
            <p:nvPr/>
          </p:nvCxnSpPr>
          <p:spPr>
            <a:xfrm>
              <a:off x="8666001" y="5384977"/>
              <a:ext cx="0" cy="48605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Egyenes összekötő 45"/>
            <p:cNvCxnSpPr>
              <a:cxnSpLocks/>
            </p:cNvCxnSpPr>
            <p:nvPr/>
          </p:nvCxnSpPr>
          <p:spPr>
            <a:xfrm>
              <a:off x="7608168" y="3665770"/>
              <a:ext cx="0" cy="48331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gyenes összekötő 58"/>
            <p:cNvCxnSpPr>
              <a:cxnSpLocks/>
              <a:stCxn id="15" idx="2"/>
              <a:endCxn id="40" idx="0"/>
            </p:cNvCxnSpPr>
            <p:nvPr/>
          </p:nvCxnSpPr>
          <p:spPr>
            <a:xfrm>
              <a:off x="5723558" y="2884707"/>
              <a:ext cx="571051" cy="31343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Lekerekített téglalap 38"/>
            <p:cNvSpPr/>
            <p:nvPr/>
          </p:nvSpPr>
          <p:spPr>
            <a:xfrm>
              <a:off x="5857845" y="4043733"/>
              <a:ext cx="2351648" cy="75608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900" dirty="0"/>
                <a:t>Általános iskolák</a:t>
              </a:r>
            </a:p>
            <a:p>
              <a:pPr algn="ctr"/>
              <a:r>
                <a:rPr lang="hu-HU" sz="900" dirty="0"/>
                <a:t>Kollégiumok</a:t>
              </a:r>
            </a:p>
            <a:p>
              <a:pPr algn="ctr"/>
              <a:r>
                <a:rPr lang="hu-HU" sz="900" dirty="0"/>
                <a:t>Gyógypedagógiai intézmények</a:t>
              </a:r>
            </a:p>
            <a:p>
              <a:pPr algn="ctr"/>
              <a:r>
                <a:rPr lang="hu-HU" sz="900" dirty="0"/>
                <a:t>gimnáziumok</a:t>
              </a:r>
            </a:p>
          </p:txBody>
        </p:sp>
        <p:sp>
          <p:nvSpPr>
            <p:cNvPr id="50" name="Szövegdoboz 49"/>
            <p:cNvSpPr txBox="1"/>
            <p:nvPr/>
          </p:nvSpPr>
          <p:spPr>
            <a:xfrm>
              <a:off x="6593772" y="4915372"/>
              <a:ext cx="2879569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350" b="1" dirty="0"/>
                <a:t>Önkormányzat</a:t>
              </a:r>
            </a:p>
          </p:txBody>
        </p:sp>
        <p:cxnSp>
          <p:nvCxnSpPr>
            <p:cNvPr id="51" name="Egyenes összekötő 50"/>
            <p:cNvCxnSpPr>
              <a:cxnSpLocks/>
            </p:cNvCxnSpPr>
            <p:nvPr/>
          </p:nvCxnSpPr>
          <p:spPr>
            <a:xfrm flipH="1">
              <a:off x="592404" y="1689708"/>
              <a:ext cx="3548" cy="18113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gyenes összekötő 53"/>
            <p:cNvCxnSpPr>
              <a:cxnSpLocks/>
            </p:cNvCxnSpPr>
            <p:nvPr/>
          </p:nvCxnSpPr>
          <p:spPr>
            <a:xfrm>
              <a:off x="595952" y="1694467"/>
              <a:ext cx="6513250" cy="6035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Lekerekített téglalap 35"/>
            <p:cNvSpPr/>
            <p:nvPr/>
          </p:nvSpPr>
          <p:spPr>
            <a:xfrm>
              <a:off x="247884" y="4417341"/>
              <a:ext cx="1631756" cy="648072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900" b="1" dirty="0"/>
                <a:t>egyéb fenntartók</a:t>
              </a:r>
            </a:p>
            <a:p>
              <a:pPr algn="ctr"/>
              <a:r>
                <a:rPr lang="hu-HU" sz="900" b="1" dirty="0"/>
                <a:t>AM, BM HM Egyetemek</a:t>
              </a:r>
            </a:p>
            <a:p>
              <a:pPr algn="ctr"/>
              <a:r>
                <a:rPr lang="hu-HU" sz="900" b="1" dirty="0"/>
                <a:t>Egyházak</a:t>
              </a:r>
            </a:p>
            <a:p>
              <a:pPr algn="ctr"/>
              <a:r>
                <a:rPr lang="hu-HU" sz="900" b="1" dirty="0"/>
                <a:t>Magán</a:t>
              </a:r>
            </a:p>
          </p:txBody>
        </p:sp>
        <p:sp>
          <p:nvSpPr>
            <p:cNvPr id="49" name="Téglalap 48"/>
            <p:cNvSpPr/>
            <p:nvPr/>
          </p:nvSpPr>
          <p:spPr>
            <a:xfrm>
              <a:off x="7205643" y="3211513"/>
              <a:ext cx="1679749" cy="51284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tankerület</a:t>
              </a:r>
            </a:p>
            <a:p>
              <a:pPr algn="ctr"/>
              <a:r>
                <a:rPr lang="hu-HU" sz="900" dirty="0">
                  <a:solidFill>
                    <a:schemeClr val="bg1"/>
                  </a:solidFill>
                </a:rPr>
                <a:t>Fenntartás-működtetés</a:t>
              </a:r>
            </a:p>
            <a:p>
              <a:pPr algn="ctr"/>
              <a:endParaRPr lang="hu-HU" sz="9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5" name="Szövegdoboz 44"/>
            <p:cNvSpPr txBox="1"/>
            <p:nvPr/>
          </p:nvSpPr>
          <p:spPr>
            <a:xfrm>
              <a:off x="1043390" y="1454739"/>
              <a:ext cx="127378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350" b="1" dirty="0"/>
                <a:t>NSZFH</a:t>
              </a:r>
            </a:p>
          </p:txBody>
        </p:sp>
        <p:sp>
          <p:nvSpPr>
            <p:cNvPr id="55" name="Balra nyíl 54"/>
            <p:cNvSpPr/>
            <p:nvPr/>
          </p:nvSpPr>
          <p:spPr>
            <a:xfrm>
              <a:off x="6623087" y="2455952"/>
              <a:ext cx="891828" cy="432048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900" dirty="0"/>
            </a:p>
          </p:txBody>
        </p:sp>
        <p:sp>
          <p:nvSpPr>
            <p:cNvPr id="58" name="Téglalap 57"/>
            <p:cNvSpPr/>
            <p:nvPr/>
          </p:nvSpPr>
          <p:spPr>
            <a:xfrm>
              <a:off x="2248493" y="2760183"/>
              <a:ext cx="1371579" cy="43204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szakképzési centrum</a:t>
              </a:r>
            </a:p>
          </p:txBody>
        </p:sp>
        <p:sp>
          <p:nvSpPr>
            <p:cNvPr id="60" name="Téglalap 59"/>
            <p:cNvSpPr/>
            <p:nvPr/>
          </p:nvSpPr>
          <p:spPr>
            <a:xfrm>
              <a:off x="702553" y="2758368"/>
              <a:ext cx="1418287" cy="43204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szakképzési  centrum</a:t>
              </a:r>
            </a:p>
          </p:txBody>
        </p:sp>
        <p:sp>
          <p:nvSpPr>
            <p:cNvPr id="42" name="Téglalap 41"/>
            <p:cNvSpPr/>
            <p:nvPr/>
          </p:nvSpPr>
          <p:spPr>
            <a:xfrm>
              <a:off x="4243000" y="968678"/>
              <a:ext cx="1439785" cy="594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BM fenntartó</a:t>
              </a:r>
            </a:p>
          </p:txBody>
        </p:sp>
        <p:sp>
          <p:nvSpPr>
            <p:cNvPr id="48" name="Téglalap 47"/>
            <p:cNvSpPr/>
            <p:nvPr/>
          </p:nvSpPr>
          <p:spPr>
            <a:xfrm>
              <a:off x="2301820" y="981110"/>
              <a:ext cx="1439785" cy="594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KIM</a:t>
              </a:r>
            </a:p>
            <a:p>
              <a:pPr algn="ctr"/>
              <a:r>
                <a:rPr lang="hu-HU" sz="1200" b="1" dirty="0"/>
                <a:t>fenntartó</a:t>
              </a:r>
            </a:p>
          </p:txBody>
        </p:sp>
        <p:cxnSp>
          <p:nvCxnSpPr>
            <p:cNvPr id="56" name="Egyenes összekötő 55"/>
            <p:cNvCxnSpPr>
              <a:cxnSpLocks/>
              <a:stCxn id="15" idx="2"/>
              <a:endCxn id="49" idx="0"/>
            </p:cNvCxnSpPr>
            <p:nvPr/>
          </p:nvCxnSpPr>
          <p:spPr>
            <a:xfrm>
              <a:off x="5723558" y="2884707"/>
              <a:ext cx="2321960" cy="32680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gyenes összekötő 63"/>
            <p:cNvCxnSpPr>
              <a:cxnSpLocks/>
              <a:stCxn id="48" idx="2"/>
            </p:cNvCxnSpPr>
            <p:nvPr/>
          </p:nvCxnSpPr>
          <p:spPr>
            <a:xfrm flipH="1">
              <a:off x="2250708" y="1575176"/>
              <a:ext cx="771005" cy="23967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églalap 66"/>
            <p:cNvSpPr/>
            <p:nvPr/>
          </p:nvSpPr>
          <p:spPr>
            <a:xfrm>
              <a:off x="9866649" y="931301"/>
              <a:ext cx="1439785" cy="594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Miniszterelnökség</a:t>
              </a:r>
            </a:p>
          </p:txBody>
        </p:sp>
        <p:cxnSp>
          <p:nvCxnSpPr>
            <p:cNvPr id="53" name="Egyenes összekötő 52"/>
            <p:cNvCxnSpPr>
              <a:cxnSpLocks/>
              <a:stCxn id="65" idx="2"/>
              <a:endCxn id="70" idx="0"/>
            </p:cNvCxnSpPr>
            <p:nvPr/>
          </p:nvCxnSpPr>
          <p:spPr>
            <a:xfrm>
              <a:off x="4228006" y="4207934"/>
              <a:ext cx="1214368" cy="112303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Egyenes összekötő 67"/>
            <p:cNvCxnSpPr>
              <a:cxnSpLocks/>
              <a:stCxn id="67" idx="2"/>
              <a:endCxn id="16" idx="0"/>
            </p:cNvCxnSpPr>
            <p:nvPr/>
          </p:nvCxnSpPr>
          <p:spPr>
            <a:xfrm flipH="1">
              <a:off x="8686873" y="1525367"/>
              <a:ext cx="1899669" cy="220618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Balra nyíl 46"/>
            <p:cNvSpPr/>
            <p:nvPr/>
          </p:nvSpPr>
          <p:spPr>
            <a:xfrm>
              <a:off x="3484299" y="1807897"/>
              <a:ext cx="3555826" cy="432048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900" dirty="0"/>
            </a:p>
          </p:txBody>
        </p:sp>
        <p:sp>
          <p:nvSpPr>
            <p:cNvPr id="65" name="Téglalap 64">
              <a:extLst>
                <a:ext uri="{FF2B5EF4-FFF2-40B4-BE49-F238E27FC236}">
                  <a16:creationId xmlns:a16="http://schemas.microsoft.com/office/drawing/2014/main" id="{370B005B-DFD2-42B9-9C33-8ECF98328E5C}"/>
                </a:ext>
              </a:extLst>
            </p:cNvPr>
            <p:cNvSpPr/>
            <p:nvPr/>
          </p:nvSpPr>
          <p:spPr>
            <a:xfrm>
              <a:off x="3039533" y="3350807"/>
              <a:ext cx="2376945" cy="8571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hu-HU" sz="900" b="1" dirty="0"/>
            </a:p>
            <a:p>
              <a:pPr algn="ctr"/>
              <a:endParaRPr lang="hu-HU" sz="900" b="1" dirty="0"/>
            </a:p>
            <a:p>
              <a:pPr algn="ctr"/>
              <a:r>
                <a:rPr lang="hu-HU" sz="900" b="1" dirty="0"/>
                <a:t>Módszertan</a:t>
              </a:r>
            </a:p>
            <a:p>
              <a:pPr algn="ctr"/>
              <a:r>
                <a:rPr lang="hu-HU" sz="900" dirty="0"/>
                <a:t>Pályaorientáció</a:t>
              </a:r>
            </a:p>
            <a:p>
              <a:pPr algn="ctr"/>
              <a:r>
                <a:rPr lang="hu-HU" sz="900" dirty="0"/>
                <a:t>Digitális tananyagok</a:t>
              </a:r>
            </a:p>
            <a:p>
              <a:pPr algn="ctr"/>
              <a:r>
                <a:rPr lang="hu-HU" sz="900" dirty="0"/>
                <a:t>Intézményi és oktatói értékelések</a:t>
              </a:r>
            </a:p>
            <a:p>
              <a:pPr algn="ctr"/>
              <a:endParaRPr lang="hu-HU" sz="900" dirty="0"/>
            </a:p>
            <a:p>
              <a:pPr algn="ctr"/>
              <a:endParaRPr lang="hu-HU" sz="900" dirty="0"/>
            </a:p>
            <a:p>
              <a:pPr algn="ctr"/>
              <a:endParaRPr lang="hu-HU" sz="900" dirty="0"/>
            </a:p>
          </p:txBody>
        </p:sp>
        <p:sp>
          <p:nvSpPr>
            <p:cNvPr id="69" name="Cím 1">
              <a:extLst>
                <a:ext uri="{FF2B5EF4-FFF2-40B4-BE49-F238E27FC236}">
                  <a16:creationId xmlns:a16="http://schemas.microsoft.com/office/drawing/2014/main" id="{CA2E3662-C676-4E56-8365-F878CCDB5B16}"/>
                </a:ext>
              </a:extLst>
            </p:cNvPr>
            <p:cNvSpPr txBox="1">
              <a:spLocks/>
            </p:cNvSpPr>
            <p:nvPr/>
          </p:nvSpPr>
          <p:spPr>
            <a:xfrm>
              <a:off x="-120789" y="332101"/>
              <a:ext cx="12329719" cy="579157"/>
            </a:xfrm>
            <a:prstGeom prst="rect">
              <a:avLst/>
            </a:prstGeom>
          </p:spPr>
          <p:txBody>
            <a:bodyPr vert="horz" lIns="720000" tIns="46800" rIns="720000" bIns="4680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None/>
                <a:defRPr/>
              </a:pPr>
              <a:endParaRPr lang="hu-HU" altLang="hu-HU" sz="3600" b="1" dirty="0">
                <a:solidFill>
                  <a:schemeClr val="accent5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0" name="Téglalap 69"/>
            <p:cNvSpPr/>
            <p:nvPr/>
          </p:nvSpPr>
          <p:spPr>
            <a:xfrm>
              <a:off x="4722481" y="5330971"/>
              <a:ext cx="1439785" cy="594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TIM</a:t>
              </a:r>
            </a:p>
            <a:p>
              <a:pPr algn="ctr"/>
              <a:r>
                <a:rPr lang="hu-HU" sz="1200" b="1" dirty="0"/>
                <a:t>fenntartó</a:t>
              </a:r>
            </a:p>
          </p:txBody>
        </p:sp>
      </p:grpSp>
      <p:sp>
        <p:nvSpPr>
          <p:cNvPr id="71" name="Téglalap 70"/>
          <p:cNvSpPr/>
          <p:nvPr/>
        </p:nvSpPr>
        <p:spPr>
          <a:xfrm>
            <a:off x="1090547" y="1941850"/>
            <a:ext cx="2340906" cy="8387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7000" tIns="27000" rIns="27000" bIns="27000" rtlCol="0" anchor="ctr"/>
          <a:lstStyle/>
          <a:p>
            <a:pPr algn="ctr"/>
            <a:r>
              <a:rPr lang="hu-HU" sz="900" dirty="0"/>
              <a:t>Középirányítás/fenntartás</a:t>
            </a:r>
          </a:p>
          <a:p>
            <a:pPr algn="ctr"/>
            <a:r>
              <a:rPr lang="hu-HU" sz="900" dirty="0"/>
              <a:t>Szakmai érettségi, Támogatáskezelés</a:t>
            </a:r>
          </a:p>
          <a:p>
            <a:pPr algn="ctr"/>
            <a:r>
              <a:rPr lang="hu-HU" sz="900" dirty="0"/>
              <a:t>SZIR ,Ösztöndíj, Engedélyezés, Nyilvántartás</a:t>
            </a:r>
          </a:p>
          <a:p>
            <a:pPr algn="ctr"/>
            <a:endParaRPr lang="hu-HU" sz="900" dirty="0"/>
          </a:p>
        </p:txBody>
      </p:sp>
      <p:sp>
        <p:nvSpPr>
          <p:cNvPr id="72" name="Lekerekített téglalap 71"/>
          <p:cNvSpPr/>
          <p:nvPr/>
        </p:nvSpPr>
        <p:spPr>
          <a:xfrm>
            <a:off x="619090" y="3624679"/>
            <a:ext cx="2315992" cy="73988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900" dirty="0"/>
              <a:t>Szakképző iskolák</a:t>
            </a:r>
          </a:p>
          <a:p>
            <a:pPr algn="ctr"/>
            <a:r>
              <a:rPr lang="hu-HU" sz="900" dirty="0"/>
              <a:t>Technikumok, </a:t>
            </a:r>
          </a:p>
          <a:p>
            <a:pPr algn="ctr"/>
            <a:r>
              <a:rPr lang="hu-HU" sz="900" dirty="0"/>
              <a:t>Kollégiumok</a:t>
            </a:r>
          </a:p>
        </p:txBody>
      </p:sp>
    </p:spTree>
    <p:extLst>
      <p:ext uri="{BB962C8B-B14F-4D97-AF65-F5344CB8AC3E}">
        <p14:creationId xmlns:p14="http://schemas.microsoft.com/office/powerpoint/2010/main" val="119321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artalom helye 2">
            <a:extLst>
              <a:ext uri="{FF2B5EF4-FFF2-40B4-BE49-F238E27FC236}">
                <a16:creationId xmlns:a16="http://schemas.microsoft.com/office/drawing/2014/main" id="{6916BFDB-267A-4444-A237-41925B6DB621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055440" y="274638"/>
            <a:ext cx="10009112" cy="585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42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artalom helye 2">
            <a:extLst>
              <a:ext uri="{FF2B5EF4-FFF2-40B4-BE49-F238E27FC236}">
                <a16:creationId xmlns:a16="http://schemas.microsoft.com/office/drawing/2014/main" id="{36DE2FE1-166B-4746-9B48-C132BFA4982E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911424" y="274638"/>
            <a:ext cx="10153127" cy="585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FA03F71F-DC86-41B5-8CE4-6A1E1A8BF472}"/>
              </a:ext>
            </a:extLst>
          </p:cNvPr>
          <p:cNvSpPr txBox="1">
            <a:spLocks/>
          </p:cNvSpPr>
          <p:nvPr/>
        </p:nvSpPr>
        <p:spPr>
          <a:xfrm>
            <a:off x="0" y="332656"/>
            <a:ext cx="12192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3600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6699"/>
                </a:solidFill>
                <a:latin typeface="+mj-lt"/>
              </a:defRPr>
            </a:lvl1pPr>
            <a:lvl2pPr algn="ctr"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dirty="0"/>
              <a:t>	</a:t>
            </a:r>
            <a:endParaRPr lang="hu-HU" dirty="0">
              <a:solidFill>
                <a:schemeClr val="accent5"/>
              </a:solidFill>
              <a:latin typeface="+mn-lt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2799010-78A8-4FBB-B9AE-964AF149E9ED}"/>
              </a:ext>
            </a:extLst>
          </p:cNvPr>
          <p:cNvSpPr txBox="1"/>
          <p:nvPr/>
        </p:nvSpPr>
        <p:spPr>
          <a:xfrm>
            <a:off x="1487488" y="1011380"/>
            <a:ext cx="5090885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bg1"/>
                </a:solidFill>
                <a:latin typeface="+mn-lt"/>
              </a:rPr>
              <a:t>Szakképzési ösztöndíj</a:t>
            </a:r>
          </a:p>
        </p:txBody>
      </p:sp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F102D8BF-BE19-4AAF-A9DB-E85BFAE3C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206280"/>
              </p:ext>
            </p:extLst>
          </p:nvPr>
        </p:nvGraphicFramePr>
        <p:xfrm>
          <a:off x="1487488" y="1415125"/>
          <a:ext cx="5090885" cy="5047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904">
                  <a:extLst>
                    <a:ext uri="{9D8B030D-6E8A-4147-A177-3AD203B41FA5}">
                      <a16:colId xmlns:a16="http://schemas.microsoft.com/office/drawing/2014/main" val="3673359366"/>
                    </a:ext>
                  </a:extLst>
                </a:gridCol>
                <a:gridCol w="1298175">
                  <a:extLst>
                    <a:ext uri="{9D8B030D-6E8A-4147-A177-3AD203B41FA5}">
                      <a16:colId xmlns:a16="http://schemas.microsoft.com/office/drawing/2014/main" val="2989923988"/>
                    </a:ext>
                  </a:extLst>
                </a:gridCol>
                <a:gridCol w="1310903">
                  <a:extLst>
                    <a:ext uri="{9D8B030D-6E8A-4147-A177-3AD203B41FA5}">
                      <a16:colId xmlns:a16="http://schemas.microsoft.com/office/drawing/2014/main" val="2639505515"/>
                    </a:ext>
                  </a:extLst>
                </a:gridCol>
                <a:gridCol w="1310903">
                  <a:extLst>
                    <a:ext uri="{9D8B030D-6E8A-4147-A177-3AD203B41FA5}">
                      <a16:colId xmlns:a16="http://schemas.microsoft.com/office/drawing/2014/main" val="1761928983"/>
                    </a:ext>
                  </a:extLst>
                </a:gridCol>
              </a:tblGrid>
              <a:tr h="399173">
                <a:tc gridSpan="2"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chemeClr val="bg1"/>
                          </a:solidFill>
                          <a:latin typeface="+mn-lt"/>
                        </a:rPr>
                        <a:t>Technikum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chemeClr val="bg1"/>
                          </a:solidFill>
                          <a:latin typeface="+mn-lt"/>
                        </a:rPr>
                        <a:t>Szakképző iskola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212759"/>
                  </a:ext>
                </a:extLst>
              </a:tr>
              <a:tr h="775794"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latin typeface="+mn-lt"/>
                        </a:rPr>
                        <a:t>Ágazati alapoktatás</a:t>
                      </a:r>
                    </a:p>
                    <a:p>
                      <a:pPr algn="ctr"/>
                      <a:r>
                        <a:rPr lang="hu-HU" sz="1400" dirty="0">
                          <a:latin typeface="+mn-lt"/>
                        </a:rPr>
                        <a:t>(9-10. évfolyam)</a:t>
                      </a:r>
                    </a:p>
                    <a:p>
                      <a:pPr algn="ctr"/>
                      <a:r>
                        <a:rPr lang="hu-HU" sz="1400" b="1" dirty="0">
                          <a:latin typeface="+mn-lt"/>
                        </a:rPr>
                        <a:t>8 000 Ft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latin typeface="+mn-lt"/>
                        </a:rPr>
                        <a:t> Ágazati alapoktatás</a:t>
                      </a:r>
                    </a:p>
                    <a:p>
                      <a:pPr algn="ctr"/>
                      <a:r>
                        <a:rPr lang="hu-HU" sz="1400" dirty="0">
                          <a:latin typeface="+mn-lt"/>
                        </a:rPr>
                        <a:t>(9. évfolyam)</a:t>
                      </a:r>
                    </a:p>
                    <a:p>
                      <a:pPr algn="ctr"/>
                      <a:r>
                        <a:rPr lang="hu-HU" sz="1400" b="1" dirty="0">
                          <a:latin typeface="+mn-lt"/>
                        </a:rPr>
                        <a:t>16 000 Ft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09392"/>
                  </a:ext>
                </a:extLst>
              </a:tr>
              <a:tr h="543055"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latin typeface="+mn-lt"/>
                        </a:rPr>
                        <a:t>Szakirányú oktatás</a:t>
                      </a:r>
                    </a:p>
                    <a:p>
                      <a:pPr algn="ctr"/>
                      <a:r>
                        <a:rPr lang="hu-HU" sz="1400" dirty="0">
                          <a:latin typeface="+mn-lt"/>
                        </a:rPr>
                        <a:t>(11-14. évfolyam)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dirty="0">
                          <a:latin typeface="+mn-lt"/>
                        </a:rPr>
                        <a:t>Szakirányú oktatás</a:t>
                      </a:r>
                    </a:p>
                    <a:p>
                      <a:pPr algn="ctr"/>
                      <a:r>
                        <a:rPr lang="hu-HU" sz="1400" dirty="0">
                          <a:latin typeface="+mn-lt"/>
                        </a:rPr>
                        <a:t>(10-12. évfolyam)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926267"/>
                  </a:ext>
                </a:extLst>
              </a:tr>
              <a:tr h="1810131">
                <a:tc>
                  <a:txBody>
                    <a:bodyPr/>
                    <a:lstStyle/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Szakképző intézményben</a:t>
                      </a:r>
                    </a:p>
                    <a:p>
                      <a:pPr algn="ctr"/>
                      <a:r>
                        <a:rPr lang="hu-HU" sz="1000" dirty="0">
                          <a:solidFill>
                            <a:schemeClr val="bg1"/>
                          </a:solidFill>
                          <a:latin typeface="+mn-lt"/>
                        </a:rPr>
                        <a:t>(tanműhely)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8 000 –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59 000 Ft</a:t>
                      </a:r>
                    </a:p>
                    <a:p>
                      <a:pPr algn="ctr"/>
                      <a:endParaRPr lang="hu-HU" sz="100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hu-HU" sz="1000" i="1" dirty="0">
                          <a:solidFill>
                            <a:schemeClr val="bg1"/>
                          </a:solidFill>
                          <a:latin typeface="+mn-lt"/>
                        </a:rPr>
                        <a:t>Tanulmányi eredménytől függően</a:t>
                      </a:r>
                    </a:p>
                    <a:p>
                      <a:pPr algn="ctr"/>
                      <a:endParaRPr lang="hu-H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b="1" i="0" dirty="0">
                          <a:solidFill>
                            <a:schemeClr val="bg1"/>
                          </a:solidFill>
                          <a:latin typeface="+mn-lt"/>
                        </a:rPr>
                        <a:t>Duális szakirányú oktatásban</a:t>
                      </a:r>
                    </a:p>
                    <a:p>
                      <a:pPr algn="ctr"/>
                      <a:r>
                        <a:rPr lang="hu-HU" sz="1050" dirty="0">
                          <a:solidFill>
                            <a:schemeClr val="bg1"/>
                          </a:solidFill>
                          <a:latin typeface="+mn-lt"/>
                        </a:rPr>
                        <a:t>(munkabér)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100 440-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167 400 Ft</a:t>
                      </a:r>
                    </a:p>
                    <a:p>
                      <a:pPr algn="ctr"/>
                      <a:endParaRPr lang="hu-HU" sz="105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hu-HU" sz="1050" i="1" dirty="0">
                          <a:solidFill>
                            <a:schemeClr val="bg1"/>
                          </a:solidFill>
                          <a:latin typeface="+mn-lt"/>
                        </a:rPr>
                        <a:t>Szakképzési munkaszerződés alapján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Szakképző intézményben</a:t>
                      </a:r>
                    </a:p>
                    <a:p>
                      <a:pPr algn="ctr"/>
                      <a:r>
                        <a:rPr lang="hu-HU" sz="1050" dirty="0">
                          <a:solidFill>
                            <a:schemeClr val="bg1"/>
                          </a:solidFill>
                          <a:latin typeface="+mn-lt"/>
                        </a:rPr>
                        <a:t>(tanműhely)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16 000 –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59 000 Ft</a:t>
                      </a:r>
                    </a:p>
                    <a:p>
                      <a:pPr algn="ctr"/>
                      <a:endParaRPr lang="hu-HU" sz="120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hu-HU" sz="1200" i="1" dirty="0">
                          <a:solidFill>
                            <a:schemeClr val="bg1"/>
                          </a:solidFill>
                          <a:latin typeface="+mn-lt"/>
                        </a:rPr>
                        <a:t>Tanulmányi eredménytől függően</a:t>
                      </a:r>
                    </a:p>
                    <a:p>
                      <a:pPr algn="ctr"/>
                      <a:endParaRPr lang="hu-H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Duális szakirányú oktatásban</a:t>
                      </a:r>
                    </a:p>
                    <a:p>
                      <a:pPr algn="ctr"/>
                      <a:r>
                        <a:rPr lang="hu-HU" sz="1050" dirty="0">
                          <a:solidFill>
                            <a:schemeClr val="bg1"/>
                          </a:solidFill>
                          <a:latin typeface="+mn-lt"/>
                        </a:rPr>
                        <a:t>(munkabér)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100 440-</a:t>
                      </a:r>
                    </a:p>
                    <a:p>
                      <a:pPr algn="ctr"/>
                      <a:r>
                        <a:rPr lang="hu-H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167 400 Ft</a:t>
                      </a:r>
                    </a:p>
                    <a:p>
                      <a:pPr algn="ctr"/>
                      <a:endParaRPr lang="hu-HU" sz="120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hu-HU" sz="1200" i="1" dirty="0">
                          <a:solidFill>
                            <a:schemeClr val="bg1"/>
                          </a:solidFill>
                          <a:latin typeface="+mn-lt"/>
                        </a:rPr>
                        <a:t>Szakképzési munkaszerződés alapján</a:t>
                      </a:r>
                    </a:p>
                    <a:p>
                      <a:pPr algn="ctr"/>
                      <a:endParaRPr lang="hu-H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878905"/>
                  </a:ext>
                </a:extLst>
              </a:tr>
              <a:tr h="1001262">
                <a:tc gridSpan="4">
                  <a:txBody>
                    <a:bodyPr/>
                    <a:lstStyle/>
                    <a:p>
                      <a:pPr algn="ctr"/>
                      <a:r>
                        <a:rPr lang="hu-HU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Egyszeri pályakezdési juttatás</a:t>
                      </a:r>
                    </a:p>
                    <a:p>
                      <a:pPr algn="ctr"/>
                      <a:r>
                        <a:rPr lang="hu-HU" sz="1600" i="1" dirty="0">
                          <a:solidFill>
                            <a:schemeClr val="bg1"/>
                          </a:solidFill>
                          <a:latin typeface="+mn-lt"/>
                        </a:rPr>
                        <a:t>(Sikeres szakmai vizsga esetén, a szakami vizsga eredményétől függően)</a:t>
                      </a:r>
                    </a:p>
                    <a:p>
                      <a:pPr algn="ctr"/>
                      <a:endParaRPr lang="hu-HU" sz="1600" dirty="0">
                        <a:latin typeface="+mn-lt"/>
                      </a:endParaRPr>
                    </a:p>
                    <a:p>
                      <a:pPr algn="ctr"/>
                      <a:r>
                        <a:rPr lang="hu-HU" sz="2400" b="1" dirty="0">
                          <a:solidFill>
                            <a:srgbClr val="C00000"/>
                          </a:solidFill>
                          <a:latin typeface="+mn-lt"/>
                        </a:rPr>
                        <a:t>133 000 </a:t>
                      </a:r>
                      <a:r>
                        <a:rPr lang="hu-HU" sz="2400" b="1" dirty="0">
                          <a:solidFill>
                            <a:srgbClr val="C00000"/>
                          </a:solidFill>
                          <a:latin typeface="Palatino Linotype" panose="02040502050505030304" pitchFamily="18" charset="0"/>
                        </a:rPr>
                        <a:t>‒</a:t>
                      </a:r>
                      <a:r>
                        <a:rPr lang="hu-HU" sz="2400" b="1" dirty="0">
                          <a:solidFill>
                            <a:srgbClr val="C00000"/>
                          </a:solidFill>
                          <a:latin typeface="+mn-lt"/>
                        </a:rPr>
                        <a:t> 302 000 Ft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113570"/>
                  </a:ext>
                </a:extLst>
              </a:tr>
            </a:tbl>
          </a:graphicData>
        </a:graphic>
      </p:graphicFrame>
      <p:sp>
        <p:nvSpPr>
          <p:cNvPr id="10" name="Cím 1">
            <a:extLst>
              <a:ext uri="{FF2B5EF4-FFF2-40B4-BE49-F238E27FC236}">
                <a16:creationId xmlns:a16="http://schemas.microsoft.com/office/drawing/2014/main" id="{807A5E32-05BE-471D-8588-D23455CF0F7F}"/>
              </a:ext>
            </a:extLst>
          </p:cNvPr>
          <p:cNvSpPr txBox="1">
            <a:spLocks/>
          </p:cNvSpPr>
          <p:nvPr/>
        </p:nvSpPr>
        <p:spPr>
          <a:xfrm>
            <a:off x="0" y="455366"/>
            <a:ext cx="12144672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altLang="hu-HU" sz="3600" b="1" dirty="0">
                <a:solidFill>
                  <a:schemeClr val="accent5"/>
                </a:solidFill>
                <a:cs typeface="Arial" panose="020B0604020202020204" pitchFamily="34" charset="0"/>
              </a:rPr>
              <a:t>Szakképzési ösztöndíj </a:t>
            </a:r>
            <a:endParaRPr lang="hu-H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6699"/>
              </a:solidFill>
              <a:ea typeface="+mn-ea"/>
              <a:cs typeface="+mn-cs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18469332-9867-468E-5590-6C58B0C54D69}"/>
              </a:ext>
            </a:extLst>
          </p:cNvPr>
          <p:cNvSpPr txBox="1"/>
          <p:nvPr/>
        </p:nvSpPr>
        <p:spPr>
          <a:xfrm>
            <a:off x="7176120" y="1184786"/>
            <a:ext cx="3744416" cy="50167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u-HU" sz="1600" b="1" dirty="0">
                <a:latin typeface="+mn-lt"/>
              </a:rPr>
              <a:t>Ösztöndíjra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u-HU" sz="1600" dirty="0">
                <a:latin typeface="+mn-lt"/>
              </a:rPr>
              <a:t>az </a:t>
            </a:r>
            <a:r>
              <a:rPr lang="hu-HU" sz="1600" b="1" dirty="0">
                <a:latin typeface="+mn-lt"/>
              </a:rPr>
              <a:t>első szakma </a:t>
            </a:r>
            <a:r>
              <a:rPr lang="hu-HU" sz="1600" dirty="0">
                <a:latin typeface="+mn-lt"/>
              </a:rPr>
              <a:t>megszerzéséhez kapcsolódóan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u-HU" sz="1600" dirty="0">
                <a:latin typeface="+mn-lt"/>
              </a:rPr>
              <a:t>Az adott szakmára vonatkozóan a szakmai oktatásnak a </a:t>
            </a:r>
            <a:r>
              <a:rPr lang="hu-HU" sz="1600" b="1" dirty="0">
                <a:latin typeface="+mn-lt"/>
              </a:rPr>
              <a:t>Szakmajegyzékben </a:t>
            </a:r>
          </a:p>
          <a:p>
            <a:r>
              <a:rPr lang="hu-HU" sz="1600" b="1" dirty="0">
                <a:latin typeface="+mn-lt"/>
              </a:rPr>
              <a:t>meghatározott időtartamáig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u-HU" sz="1600" dirty="0">
                <a:latin typeface="+mn-lt"/>
              </a:rPr>
              <a:t>a Szakképző intézmény </a:t>
            </a:r>
            <a:r>
              <a:rPr lang="hu-HU" sz="1600" b="1" dirty="0">
                <a:latin typeface="+mn-lt"/>
              </a:rPr>
              <a:t>nappali rendszerű </a:t>
            </a:r>
            <a:r>
              <a:rPr lang="hu-HU" sz="1600" dirty="0">
                <a:latin typeface="+mn-lt"/>
              </a:rPr>
              <a:t>szakmai oktatásában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u-HU" sz="1600" b="1" dirty="0">
                <a:latin typeface="+mn-lt"/>
              </a:rPr>
              <a:t>Tanulói jogviszonyban </a:t>
            </a:r>
            <a:r>
              <a:rPr lang="hu-HU" sz="1600" dirty="0">
                <a:latin typeface="+mn-lt"/>
              </a:rPr>
              <a:t>részt vevő tanuló jogosult.</a:t>
            </a:r>
          </a:p>
          <a:p>
            <a:endParaRPr lang="hu-HU" sz="1600" b="1" dirty="0">
              <a:latin typeface="+mn-lt"/>
            </a:endParaRPr>
          </a:p>
          <a:p>
            <a:r>
              <a:rPr lang="hu-HU" sz="1600" b="1" dirty="0">
                <a:latin typeface="+mn-lt"/>
              </a:rPr>
              <a:t>Figyelem!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u-HU" sz="1600" dirty="0">
                <a:latin typeface="+mn-lt"/>
              </a:rPr>
              <a:t>A megismételt évfolyamon </a:t>
            </a:r>
            <a:r>
              <a:rPr lang="hu-HU" sz="1600" b="1" dirty="0">
                <a:latin typeface="+mn-lt"/>
              </a:rPr>
              <a:t>nem részesülhet ösztöndíjban</a:t>
            </a:r>
          </a:p>
          <a:p>
            <a:r>
              <a:rPr lang="hu-HU" sz="1600" b="1" dirty="0">
                <a:latin typeface="+mn-lt"/>
              </a:rPr>
              <a:t> </a:t>
            </a:r>
            <a:r>
              <a:rPr lang="hu-HU" sz="1600" dirty="0">
                <a:latin typeface="+mn-lt"/>
              </a:rPr>
              <a:t>a tanuló, </a:t>
            </a:r>
            <a:r>
              <a:rPr lang="hu-HU" sz="1600" b="1" dirty="0">
                <a:latin typeface="+mn-lt"/>
              </a:rPr>
              <a:t>ha évfolyamismétlésre kötelezték.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u-HU" sz="1600" dirty="0">
                <a:latin typeface="+mn-lt"/>
              </a:rPr>
              <a:t>Az adott </a:t>
            </a:r>
            <a:r>
              <a:rPr lang="hu-HU" sz="1600" b="1" dirty="0">
                <a:latin typeface="+mn-lt"/>
              </a:rPr>
              <a:t>tanév hátralevő részében nem részesülhet ösztöndíjban</a:t>
            </a:r>
          </a:p>
          <a:p>
            <a:r>
              <a:rPr lang="hu-HU" sz="1600" dirty="0">
                <a:latin typeface="+mn-lt"/>
              </a:rPr>
              <a:t>     a tanuló, </a:t>
            </a:r>
            <a:r>
              <a:rPr lang="hu-HU" sz="1600" b="1" dirty="0">
                <a:latin typeface="+mn-lt"/>
              </a:rPr>
              <a:t>ha az igazolatlan mulasztása eléri a hat foglalkozást.   </a:t>
            </a:r>
          </a:p>
        </p:txBody>
      </p:sp>
    </p:spTree>
    <p:extLst>
      <p:ext uri="{BB962C8B-B14F-4D97-AF65-F5344CB8AC3E}">
        <p14:creationId xmlns:p14="http://schemas.microsoft.com/office/powerpoint/2010/main" val="220325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AEADBDC-7639-3800-B099-7875F61BF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41" y="2767106"/>
            <a:ext cx="2880828" cy="30719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hu-HU" sz="4000" b="1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j-ea"/>
                <a:cs typeface="+mj-cs"/>
              </a:rPr>
              <a:t>TECHNIKUMnappali munkarend (5 év)</a:t>
            </a:r>
            <a:endParaRPr kumimoji="0" lang="en-US" altLang="hu-HU" sz="40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+mj-ea"/>
              <a:cs typeface="+mj-cs"/>
            </a:endParaRPr>
          </a:p>
          <a:p>
            <a:pPr marL="0" marR="0" lvl="0" indent="0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endParaRPr kumimoji="0" lang="en-US" altLang="hu-HU" sz="40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+mj-ea"/>
              <a:cs typeface="+mj-cs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635A897B-C0ED-64E5-EFC9-962219E6D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635577"/>
              </p:ext>
            </p:extLst>
          </p:nvPr>
        </p:nvGraphicFramePr>
        <p:xfrm>
          <a:off x="4439816" y="467208"/>
          <a:ext cx="6984776" cy="58421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76367">
                  <a:extLst>
                    <a:ext uri="{9D8B030D-6E8A-4147-A177-3AD203B41FA5}">
                      <a16:colId xmlns:a16="http://schemas.microsoft.com/office/drawing/2014/main" val="2255196841"/>
                    </a:ext>
                  </a:extLst>
                </a:gridCol>
                <a:gridCol w="2178048">
                  <a:extLst>
                    <a:ext uri="{9D8B030D-6E8A-4147-A177-3AD203B41FA5}">
                      <a16:colId xmlns:a16="http://schemas.microsoft.com/office/drawing/2014/main" val="2290137471"/>
                    </a:ext>
                  </a:extLst>
                </a:gridCol>
                <a:gridCol w="3830361">
                  <a:extLst>
                    <a:ext uri="{9D8B030D-6E8A-4147-A177-3AD203B41FA5}">
                      <a16:colId xmlns:a16="http://schemas.microsoft.com/office/drawing/2014/main" val="914217897"/>
                    </a:ext>
                  </a:extLst>
                </a:gridCol>
              </a:tblGrid>
              <a:tr h="326897"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KÓD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hu-HU" sz="1600" b="1" i="0" u="none" strike="noStrike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Ágazat</a:t>
                      </a:r>
                      <a:endParaRPr lang="hu-HU" sz="1600" b="0" i="0" u="none" strike="noStrike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296" algn="ctr" font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Szakmajegyzék szerinti szakma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114579"/>
                  </a:ext>
                </a:extLst>
              </a:tr>
              <a:tr h="1317254">
                <a:tc>
                  <a:txBody>
                    <a:bodyPr/>
                    <a:lstStyle/>
                    <a:p>
                      <a:pPr marL="73152" algn="ctr" fontAlgn="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5010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endParaRPr lang="hu-HU" sz="1600" b="1" i="0" u="none" strike="noStrike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KERESKEDELEM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Kereskedő és webáruházi technikus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56281"/>
                  </a:ext>
                </a:extLst>
              </a:tr>
              <a:tr h="1925707"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5020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TURIZMUS-VENDÉGLÁTÁS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u-HU" sz="20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Cukrász szaktechnikus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Szakács szaktechnikus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Vendégtéri szaktechnikus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Turisztikai technikus 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26299"/>
                  </a:ext>
                </a:extLst>
              </a:tr>
              <a:tr h="976819"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5030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INFORMATIKA ÉS TÁVKÖZLÉS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Szoftverfejlesztő és -tesztelő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866315"/>
                  </a:ext>
                </a:extLst>
              </a:tr>
              <a:tr h="647717"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5040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RENDÉSZET ÉS KÖZSZOLGÁLAT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Közszolgálati technikus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50932"/>
                  </a:ext>
                </a:extLst>
              </a:tr>
              <a:tr h="647717"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1600" b="1" i="0" u="none" strike="noStrik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5050</a:t>
                      </a:r>
                      <a:endParaRPr lang="hu-H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152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hu-HU" sz="2000" b="1" i="0" u="none" strike="noStrike" dirty="0">
                          <a:effectLst/>
                          <a:latin typeface="+mn-lt"/>
                        </a:rPr>
                        <a:t>Oktatás</a:t>
                      </a: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u-HU" sz="2000" b="1" i="0" u="none" strike="noStrike" dirty="0">
                          <a:effectLst/>
                          <a:latin typeface="+mn-lt"/>
                        </a:rPr>
                        <a:t>Oktatási szakasszisztens</a:t>
                      </a:r>
                    </a:p>
                  </a:txBody>
                  <a:tcPr marL="38247" marR="38247" marT="53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55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58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468658C-F325-9D91-1399-40B4F35BE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41" y="2767106"/>
            <a:ext cx="2880828" cy="30719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hu-HU" sz="4000" b="1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SZAKKÉPZÉS nappali munkarend (3 év)</a:t>
            </a:r>
            <a:endParaRPr kumimoji="0" lang="en-US" altLang="hu-HU" sz="40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endParaRPr kumimoji="0" lang="en-US" altLang="hu-HU" sz="40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23BA6F78-55A4-D620-32AA-E49BE41A2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860630"/>
              </p:ext>
            </p:extLst>
          </p:nvPr>
        </p:nvGraphicFramePr>
        <p:xfrm>
          <a:off x="4502428" y="1108517"/>
          <a:ext cx="7225749" cy="46409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2793">
                  <a:extLst>
                    <a:ext uri="{9D8B030D-6E8A-4147-A177-3AD203B41FA5}">
                      <a16:colId xmlns:a16="http://schemas.microsoft.com/office/drawing/2014/main" val="2872731445"/>
                    </a:ext>
                  </a:extLst>
                </a:gridCol>
                <a:gridCol w="2823508">
                  <a:extLst>
                    <a:ext uri="{9D8B030D-6E8A-4147-A177-3AD203B41FA5}">
                      <a16:colId xmlns:a16="http://schemas.microsoft.com/office/drawing/2014/main" val="3335852271"/>
                    </a:ext>
                  </a:extLst>
                </a:gridCol>
                <a:gridCol w="3289448">
                  <a:extLst>
                    <a:ext uri="{9D8B030D-6E8A-4147-A177-3AD203B41FA5}">
                      <a16:colId xmlns:a16="http://schemas.microsoft.com/office/drawing/2014/main" val="1801180405"/>
                    </a:ext>
                  </a:extLst>
                </a:gridCol>
              </a:tblGrid>
              <a:tr h="408526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>
                          <a:effectLst/>
                        </a:rPr>
                        <a:t>KÓD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>
                          <a:effectLst/>
                        </a:rPr>
                        <a:t>Ágazat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 dirty="0">
                          <a:effectLst/>
                        </a:rPr>
                        <a:t>SZJ Szakképesítés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extLst>
                  <a:ext uri="{0D108BD9-81ED-4DB2-BD59-A6C34878D82A}">
                    <a16:rowId xmlns:a16="http://schemas.microsoft.com/office/drawing/2014/main" val="2586700300"/>
                  </a:ext>
                </a:extLst>
              </a:tr>
              <a:tr h="1019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 dirty="0">
                          <a:effectLst/>
                        </a:rPr>
                        <a:t>5060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 b="1" dirty="0">
                          <a:effectLst/>
                        </a:rPr>
                        <a:t>Kereskedelem</a:t>
                      </a:r>
                      <a:endParaRPr lang="hu-HU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2100" dirty="0">
                          <a:effectLst/>
                        </a:rPr>
                        <a:t>Kereskedelmi értékesítő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extLst>
                  <a:ext uri="{0D108BD9-81ED-4DB2-BD59-A6C34878D82A}">
                    <a16:rowId xmlns:a16="http://schemas.microsoft.com/office/drawing/2014/main" val="3999335399"/>
                  </a:ext>
                </a:extLst>
              </a:tr>
              <a:tr h="1097101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>
                          <a:effectLst/>
                        </a:rPr>
                        <a:t>5070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 b="1" dirty="0">
                          <a:effectLst/>
                        </a:rPr>
                        <a:t>Turizmus-vendéglátás</a:t>
                      </a:r>
                      <a:endParaRPr lang="hu-HU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hu-HU" sz="2100" dirty="0">
                          <a:effectLst/>
                        </a:rPr>
                        <a:t>Szakács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extLst>
                  <a:ext uri="{0D108BD9-81ED-4DB2-BD59-A6C34878D82A}">
                    <a16:rowId xmlns:a16="http://schemas.microsoft.com/office/drawing/2014/main" val="4125859587"/>
                  </a:ext>
                </a:extLst>
              </a:tr>
              <a:tr h="1097101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>
                          <a:effectLst/>
                        </a:rPr>
                        <a:t>5080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100" b="1" dirty="0">
                          <a:effectLst/>
                        </a:rPr>
                        <a:t>Turizmus-vendéglátás</a:t>
                      </a:r>
                      <a:endParaRPr lang="hu-HU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hu-HU" sz="2100" dirty="0">
                          <a:effectLst/>
                        </a:rPr>
                        <a:t>Cukrász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extLst>
                  <a:ext uri="{0D108BD9-81ED-4DB2-BD59-A6C34878D82A}">
                    <a16:rowId xmlns:a16="http://schemas.microsoft.com/office/drawing/2014/main" val="1730431819"/>
                  </a:ext>
                </a:extLst>
              </a:tr>
              <a:tr h="1019120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hu-HU" sz="2100">
                          <a:effectLst/>
                        </a:rPr>
                        <a:t>5090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hu-HU" sz="2100" dirty="0">
                          <a:solidFill>
                            <a:schemeClr val="tx1"/>
                          </a:solidFill>
                          <a:effectLst/>
                        </a:rPr>
                        <a:t>Specializált gép- és járműgyártás</a:t>
                      </a:r>
                      <a:endParaRPr lang="hu-HU" sz="1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2100" dirty="0">
                          <a:effectLst/>
                        </a:rPr>
                        <a:t>Karosszérialakatos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11" marR="101911" marT="0" marB="0" anchor="ctr"/>
                </a:tc>
                <a:extLst>
                  <a:ext uri="{0D108BD9-81ED-4DB2-BD59-A6C34878D82A}">
                    <a16:rowId xmlns:a16="http://schemas.microsoft.com/office/drawing/2014/main" val="1122517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20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2DAF1CB-5555-508C-50AE-8DEFD3321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967266"/>
            <a:ext cx="2628900" cy="2547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hu-HU" sz="3600" b="1" i="0" u="none" strike="noStrike" kern="1200" cap="none" normalizeH="0" baseline="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SZAKKÉPZÉST ELŐKÉSZÍTŐ ÉVFOLYAM </a:t>
            </a:r>
            <a:endParaRPr kumimoji="0" lang="hu-HU" altLang="hu-HU" sz="3600" b="1" i="0" u="none" strike="noStrike" kern="1200" cap="none" normalizeH="0" baseline="0" dirty="0">
              <a:ln>
                <a:noFill/>
              </a:ln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hu-HU" sz="3600" b="1" i="0" u="none" strike="noStrike" kern="1200" cap="none" normalizeH="0" baseline="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(1 év)</a:t>
            </a: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048244E8-BF7E-1BDA-4DED-993F81BEB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013705"/>
              </p:ext>
            </p:extLst>
          </p:nvPr>
        </p:nvGraphicFramePr>
        <p:xfrm>
          <a:off x="4777316" y="2995370"/>
          <a:ext cx="6780702" cy="8649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25827">
                  <a:extLst>
                    <a:ext uri="{9D8B030D-6E8A-4147-A177-3AD203B41FA5}">
                      <a16:colId xmlns:a16="http://schemas.microsoft.com/office/drawing/2014/main" val="2143401948"/>
                    </a:ext>
                  </a:extLst>
                </a:gridCol>
                <a:gridCol w="2092903">
                  <a:extLst>
                    <a:ext uri="{9D8B030D-6E8A-4147-A177-3AD203B41FA5}">
                      <a16:colId xmlns:a16="http://schemas.microsoft.com/office/drawing/2014/main" val="3316373482"/>
                    </a:ext>
                  </a:extLst>
                </a:gridCol>
                <a:gridCol w="3461972">
                  <a:extLst>
                    <a:ext uri="{9D8B030D-6E8A-4147-A177-3AD203B41FA5}">
                      <a16:colId xmlns:a16="http://schemas.microsoft.com/office/drawing/2014/main" val="4116053589"/>
                    </a:ext>
                  </a:extLst>
                </a:gridCol>
              </a:tblGrid>
              <a:tr h="864931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hu-HU" sz="2400">
                          <a:effectLst/>
                        </a:rPr>
                        <a:t>5000</a:t>
                      </a:r>
                      <a:endParaRPr lang="hu-H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263" marR="112263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hu-HU" sz="2400">
                          <a:effectLst/>
                        </a:rPr>
                        <a:t>Orientációs program</a:t>
                      </a:r>
                      <a:endParaRPr lang="hu-H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263" marR="112263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hu-HU" sz="2400">
                          <a:effectLst/>
                        </a:rPr>
                        <a:t>Alapkompetencia és személyiségfejlesztés</a:t>
                      </a:r>
                      <a:endParaRPr lang="hu-H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263" marR="112263" marT="0" marB="0" anchor="ctr"/>
                </a:tc>
                <a:extLst>
                  <a:ext uri="{0D108BD9-81ED-4DB2-BD59-A6C34878D82A}">
                    <a16:rowId xmlns:a16="http://schemas.microsoft.com/office/drawing/2014/main" val="2766256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92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9325FA2F-9A85-8AC7-5CB5-8109923EA5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61" b="119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0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380CE3CD-9A45-46C5-B9AC-16BC2EECADDB}"/>
              </a:ext>
            </a:extLst>
          </p:cNvPr>
          <p:cNvSpPr/>
          <p:nvPr/>
        </p:nvSpPr>
        <p:spPr>
          <a:xfrm>
            <a:off x="623392" y="548681"/>
            <a:ext cx="110892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Felvételi tudnivalók</a:t>
            </a:r>
          </a:p>
          <a:p>
            <a:endParaRPr lang="hu-HU" sz="28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Központi felvételi eljárásban írásbeli vizsgát nem szervezünk. </a:t>
            </a:r>
          </a:p>
          <a:p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Pontszámítás: a 7. osztályos év végi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matematika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magyar nyelv és irodalom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történelem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idegen nyelv tanulmányi eredmények alapján. </a:t>
            </a:r>
          </a:p>
          <a:p>
            <a:endParaRPr lang="hu-HU" sz="28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 jelentkezők egészségügyi- és pályaalkalmassági vizsgálaton és beszélgetésen vesznek részt. A fentiek alapján állítjuk össze a felvételt nyert tanulók sorrendjét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1578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29355D-0672-4988-B0D4-0509DB26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NYÍLT NAP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D12665-D518-4C7A-BB77-75B066ED5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4000" b="1" dirty="0">
                <a:solidFill>
                  <a:schemeClr val="accent1">
                    <a:lumMod val="75000"/>
                  </a:schemeClr>
                </a:solidFill>
              </a:rPr>
              <a:t>2024. november 14.</a:t>
            </a:r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Regisztráció a honlapon</a:t>
            </a:r>
          </a:p>
        </p:txBody>
      </p:sp>
    </p:spTree>
    <p:extLst>
      <p:ext uri="{BB962C8B-B14F-4D97-AF65-F5344CB8AC3E}">
        <p14:creationId xmlns:p14="http://schemas.microsoft.com/office/powerpoint/2010/main" val="247336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A45AA5-6378-4B50-BEF5-E1029F83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48681"/>
            <a:ext cx="10515600" cy="1080120"/>
          </a:xfrm>
        </p:spPr>
        <p:txBody>
          <a:bodyPr/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Erasmus+ programok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9852E0C-CA26-4AE8-B95E-BD6852F56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16832"/>
            <a:ext cx="10515600" cy="4172819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KA 121 – mobilitások (Törökország, Olaszország, Portugália, Görögország, Spanyolország – 4-6 hét, PRO – 3 hónap)</a:t>
            </a:r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Akkreditált  intézmény vagyunk 2027-ig</a:t>
            </a:r>
          </a:p>
          <a:p>
            <a:endParaRPr lang="hu-HU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KA210 – kisléptékű együttműködések – motiváló, fejlesztő programok a tanulók részére (Németország, Olaszország, Spanyolország, Szlovákia)</a:t>
            </a:r>
          </a:p>
          <a:p>
            <a:endParaRPr lang="hu-HU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KA220 – nemzetközi együttműködések – fejlesztések az oktatás területén</a:t>
            </a:r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(Litvánia, Norvégia, Svédország, Lengyelország, Portugália, Románia)</a:t>
            </a:r>
          </a:p>
        </p:txBody>
      </p:sp>
    </p:spTree>
    <p:extLst>
      <p:ext uri="{BB962C8B-B14F-4D97-AF65-F5344CB8AC3E}">
        <p14:creationId xmlns:p14="http://schemas.microsoft.com/office/powerpoint/2010/main" val="402413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72BCD6-EA86-7676-50FA-85867DE42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536" y="1122363"/>
            <a:ext cx="8748464" cy="1586557"/>
          </a:xfrm>
        </p:spPr>
        <p:txBody>
          <a:bodyPr/>
          <a:lstStyle/>
          <a:p>
            <a:r>
              <a:rPr lang="hu-HU" dirty="0">
                <a:latin typeface="+mn-lt"/>
              </a:rPr>
              <a:t>Köszönöm a figyelmet</a:t>
            </a:r>
            <a:r>
              <a:rPr lang="hu-HU" dirty="0"/>
              <a:t>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CD1DAFD-E86E-CA63-84F3-D37F45770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5234"/>
          </a:xfrm>
        </p:spPr>
        <p:txBody>
          <a:bodyPr>
            <a:normAutofit/>
          </a:bodyPr>
          <a:lstStyle/>
          <a:p>
            <a:r>
              <a:rPr lang="hu-HU" b="1" dirty="0"/>
              <a:t>Énekes Rita </a:t>
            </a:r>
          </a:p>
          <a:p>
            <a:r>
              <a:rPr lang="hu-HU" b="1" dirty="0"/>
              <a:t>Igazgató</a:t>
            </a:r>
          </a:p>
          <a:p>
            <a:r>
              <a:rPr lang="hu-HU" dirty="0">
                <a:hlinkClick r:id="rId2"/>
              </a:rPr>
              <a:t>http://petzeltj.hu</a:t>
            </a:r>
            <a:endParaRPr lang="hu-HU" dirty="0"/>
          </a:p>
          <a:p>
            <a:r>
              <a:rPr lang="hu-HU" dirty="0"/>
              <a:t>+36 70 669 4954</a:t>
            </a:r>
          </a:p>
          <a:p>
            <a:r>
              <a:rPr lang="hu-HU" dirty="0">
                <a:hlinkClick r:id="rId3"/>
              </a:rPr>
              <a:t>igazgato@petzeltj.hu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CF7AC7E-FEE6-2AF8-1088-7B7D3180E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1" y="440066"/>
            <a:ext cx="1998705" cy="248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47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23816</TotalTime>
  <Words>581</Words>
  <Application>Microsoft Office PowerPoint</Application>
  <PresentationFormat>Szélesvásznú</PresentationFormat>
  <Paragraphs>187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Palatino Linotype</vt:lpstr>
      <vt:lpstr>Times New Roman</vt:lpstr>
      <vt:lpstr>Wingdings</vt:lpstr>
      <vt:lpstr>Office-téma</vt:lpstr>
      <vt:lpstr>                FELVÉTELI ELJÁRÁS – BEISKOLÁZÁS   Váci SZC PETZELT JÓZSEF TECHNIKUM ÉS SZAKKÉPZŐ ISKOLA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NYÍLT NAP</vt:lpstr>
      <vt:lpstr>Erasmus+ programok</vt:lpstr>
      <vt:lpstr>Köszönöm a figyelmet!</vt:lpstr>
    </vt:vector>
  </TitlesOfParts>
  <Company>*.*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2008-2009 tanév</dc:title>
  <dc:creator>Ferenc</dc:creator>
  <cp:lastModifiedBy>Énekes Rita</cp:lastModifiedBy>
  <cp:revision>1387</cp:revision>
  <cp:lastPrinted>2022-08-22T13:57:19Z</cp:lastPrinted>
  <dcterms:created xsi:type="dcterms:W3CDTF">2008-07-28T11:19:12Z</dcterms:created>
  <dcterms:modified xsi:type="dcterms:W3CDTF">2024-10-16T06:16:38Z</dcterms:modified>
</cp:coreProperties>
</file>