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0" r:id="rId1"/>
  </p:sldMasterIdLst>
  <p:sldIdLst>
    <p:sldId id="256" r:id="rId2"/>
    <p:sldId id="260" r:id="rId3"/>
    <p:sldId id="259" r:id="rId4"/>
    <p:sldId id="267" r:id="rId5"/>
    <p:sldId id="261" r:id="rId6"/>
    <p:sldId id="264" r:id="rId7"/>
    <p:sldId id="265" r:id="rId8"/>
    <p:sldId id="266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A609FD-5984-AB83-8088-00E07FADC933}" v="131" dt="2022-10-19T11:50:48.052"/>
    <p1510:client id="{50309B78-0264-7761-2E59-A03AC15C84A5}" v="4" dt="2022-10-19T14:09:22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zsg.hu/" TargetMode="External"/><Relationship Id="rId1" Type="http://schemas.openxmlformats.org/officeDocument/2006/relationships/hyperlink" Target="mailto:felveteli@mzsg.hu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zsg.hu/" TargetMode="External"/><Relationship Id="rId1" Type="http://schemas.openxmlformats.org/officeDocument/2006/relationships/hyperlink" Target="mailto:felveteli@mzsg.h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07F0D7-9C53-49ED-A5FB-79A419AFF8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56F145-A575-4273-97F8-0258E7CD9B57}">
      <dgm:prSet/>
      <dgm:spPr/>
      <dgm:t>
        <a:bodyPr/>
        <a:lstStyle/>
        <a:p>
          <a:r>
            <a:rPr lang="hu-HU" dirty="0"/>
            <a:t>Felvételi tájékoztató délután: október 24.</a:t>
          </a:r>
          <a:endParaRPr lang="en-US" dirty="0"/>
        </a:p>
      </dgm:t>
    </dgm:pt>
    <dgm:pt modelId="{AFE06A1A-3DFD-4962-B051-EB0067B6629E}" type="parTrans" cxnId="{90F3475A-48CA-4067-9BCA-C19FB2A93E75}">
      <dgm:prSet/>
      <dgm:spPr/>
      <dgm:t>
        <a:bodyPr/>
        <a:lstStyle/>
        <a:p>
          <a:endParaRPr lang="en-US"/>
        </a:p>
      </dgm:t>
    </dgm:pt>
    <dgm:pt modelId="{1ECD8326-B3BF-4046-A0E7-8FAB81803256}" type="sibTrans" cxnId="{90F3475A-48CA-4067-9BCA-C19FB2A93E75}">
      <dgm:prSet/>
      <dgm:spPr/>
      <dgm:t>
        <a:bodyPr/>
        <a:lstStyle/>
        <a:p>
          <a:endParaRPr lang="en-US"/>
        </a:p>
      </dgm:t>
    </dgm:pt>
    <dgm:pt modelId="{C4463EB2-CA30-4BBC-BD05-9148FFC53A52}">
      <dgm:prSet/>
      <dgm:spPr/>
      <dgm:t>
        <a:bodyPr/>
        <a:lstStyle/>
        <a:p>
          <a:r>
            <a:rPr lang="hu-HU"/>
            <a:t>Nyílt napok: december - január</a:t>
          </a:r>
          <a:endParaRPr lang="en-US"/>
        </a:p>
      </dgm:t>
    </dgm:pt>
    <dgm:pt modelId="{F601CE2E-4B3B-45F9-9769-22A275A3B2C5}" type="parTrans" cxnId="{6FE10332-7B02-45FE-82A3-B94BFBBBE974}">
      <dgm:prSet/>
      <dgm:spPr/>
      <dgm:t>
        <a:bodyPr/>
        <a:lstStyle/>
        <a:p>
          <a:endParaRPr lang="en-US"/>
        </a:p>
      </dgm:t>
    </dgm:pt>
    <dgm:pt modelId="{CDA67F42-A627-4520-86D9-198AD8143A4E}" type="sibTrans" cxnId="{6FE10332-7B02-45FE-82A3-B94BFBBBE974}">
      <dgm:prSet/>
      <dgm:spPr/>
      <dgm:t>
        <a:bodyPr/>
        <a:lstStyle/>
        <a:p>
          <a:endParaRPr lang="en-US"/>
        </a:p>
      </dgm:t>
    </dgm:pt>
    <dgm:pt modelId="{AC6E886C-F71B-4E36-BBD9-52EA20823A11}">
      <dgm:prSet/>
      <dgm:spPr/>
      <dgm:t>
        <a:bodyPr/>
        <a:lstStyle/>
        <a:p>
          <a:r>
            <a:rPr lang="hu-HU" dirty="0"/>
            <a:t>Felvételi tréningek: november 23. és 30.</a:t>
          </a:r>
          <a:endParaRPr lang="en-US" dirty="0"/>
        </a:p>
      </dgm:t>
    </dgm:pt>
    <dgm:pt modelId="{4FAA1912-2D8B-44FE-A0EE-107959B01D4C}" type="parTrans" cxnId="{74B559D4-B966-4255-8B36-DE3CD825B582}">
      <dgm:prSet/>
      <dgm:spPr/>
      <dgm:t>
        <a:bodyPr/>
        <a:lstStyle/>
        <a:p>
          <a:endParaRPr lang="en-US"/>
        </a:p>
      </dgm:t>
    </dgm:pt>
    <dgm:pt modelId="{92D2ECB9-84B5-4764-B0CF-F6AB98C6FBCD}" type="sibTrans" cxnId="{74B559D4-B966-4255-8B36-DE3CD825B582}">
      <dgm:prSet/>
      <dgm:spPr/>
      <dgm:t>
        <a:bodyPr/>
        <a:lstStyle/>
        <a:p>
          <a:endParaRPr lang="en-US"/>
        </a:p>
      </dgm:t>
    </dgm:pt>
    <dgm:pt modelId="{8151077C-84C9-4DFE-AF87-A3929428811B}">
      <dgm:prSet/>
      <dgm:spPr/>
      <dgm:t>
        <a:bodyPr/>
        <a:lstStyle/>
        <a:p>
          <a:r>
            <a:rPr lang="hu-HU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felveteli@mzsg.hu</a:t>
          </a:r>
          <a:endParaRPr lang="en-US" dirty="0">
            <a:solidFill>
              <a:schemeClr val="bg1"/>
            </a:solidFill>
          </a:endParaRPr>
        </a:p>
      </dgm:t>
    </dgm:pt>
    <dgm:pt modelId="{E184E448-5DC7-46F2-AAB2-877C530EAE21}" type="parTrans" cxnId="{A819D298-7D08-493F-B78F-E4967370F632}">
      <dgm:prSet/>
      <dgm:spPr/>
      <dgm:t>
        <a:bodyPr/>
        <a:lstStyle/>
        <a:p>
          <a:endParaRPr lang="en-US"/>
        </a:p>
      </dgm:t>
    </dgm:pt>
    <dgm:pt modelId="{FCC0C03C-ED8F-496B-BB67-4FCA4A22F5B4}" type="sibTrans" cxnId="{A819D298-7D08-493F-B78F-E4967370F632}">
      <dgm:prSet/>
      <dgm:spPr/>
      <dgm:t>
        <a:bodyPr/>
        <a:lstStyle/>
        <a:p>
          <a:endParaRPr lang="en-US"/>
        </a:p>
      </dgm:t>
    </dgm:pt>
    <dgm:pt modelId="{444D89EA-DA18-4B7F-BF22-B0ABE8EFE845}">
      <dgm:prSet/>
      <dgm:spPr/>
      <dgm:t>
        <a:bodyPr/>
        <a:lstStyle/>
        <a:p>
          <a:r>
            <a:rPr lang="hu-HU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www.mzsg.hu</a:t>
          </a:r>
          <a:endParaRPr lang="en-US" dirty="0">
            <a:solidFill>
              <a:schemeClr val="bg1"/>
            </a:solidFill>
          </a:endParaRPr>
        </a:p>
      </dgm:t>
    </dgm:pt>
    <dgm:pt modelId="{64F85E2F-239A-425D-BDFC-7C8195293194}" type="parTrans" cxnId="{48274918-412E-41C1-BD0F-CB3922AB9F3D}">
      <dgm:prSet/>
      <dgm:spPr/>
      <dgm:t>
        <a:bodyPr/>
        <a:lstStyle/>
        <a:p>
          <a:endParaRPr lang="en-US"/>
        </a:p>
      </dgm:t>
    </dgm:pt>
    <dgm:pt modelId="{2BA7DE96-92A7-4C74-AEE7-DEE18CDD2D5E}" type="sibTrans" cxnId="{48274918-412E-41C1-BD0F-CB3922AB9F3D}">
      <dgm:prSet/>
      <dgm:spPr/>
      <dgm:t>
        <a:bodyPr/>
        <a:lstStyle/>
        <a:p>
          <a:endParaRPr lang="en-US"/>
        </a:p>
      </dgm:t>
    </dgm:pt>
    <dgm:pt modelId="{448AD942-E594-4B94-877C-672DF4D85FD6}" type="pres">
      <dgm:prSet presAssocID="{DF07F0D7-9C53-49ED-A5FB-79A419AFF8D1}" presName="linear" presStyleCnt="0">
        <dgm:presLayoutVars>
          <dgm:animLvl val="lvl"/>
          <dgm:resizeHandles val="exact"/>
        </dgm:presLayoutVars>
      </dgm:prSet>
      <dgm:spPr/>
    </dgm:pt>
    <dgm:pt modelId="{EC47B85D-2437-4B3C-9802-6C7E55387230}" type="pres">
      <dgm:prSet presAssocID="{8056F145-A575-4273-97F8-0258E7CD9B5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286F260-018B-4BA9-86A3-E81E27047637}" type="pres">
      <dgm:prSet presAssocID="{1ECD8326-B3BF-4046-A0E7-8FAB81803256}" presName="spacer" presStyleCnt="0"/>
      <dgm:spPr/>
    </dgm:pt>
    <dgm:pt modelId="{67835D30-41D1-415F-A64D-F2D0CE1E922A}" type="pres">
      <dgm:prSet presAssocID="{C4463EB2-CA30-4BBC-BD05-9148FFC53A5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0ED5220-094A-4FB4-BAE9-82183AEF5085}" type="pres">
      <dgm:prSet presAssocID="{CDA67F42-A627-4520-86D9-198AD8143A4E}" presName="spacer" presStyleCnt="0"/>
      <dgm:spPr/>
    </dgm:pt>
    <dgm:pt modelId="{F161C3FE-F363-4BFA-B113-8013E730A460}" type="pres">
      <dgm:prSet presAssocID="{AC6E886C-F71B-4E36-BBD9-52EA20823A1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98066ED-2A87-4DE8-BC77-DF056828B236}" type="pres">
      <dgm:prSet presAssocID="{92D2ECB9-84B5-4764-B0CF-F6AB98C6FBCD}" presName="spacer" presStyleCnt="0"/>
      <dgm:spPr/>
    </dgm:pt>
    <dgm:pt modelId="{9D997DE4-5644-47B8-A611-DF345A3A26F8}" type="pres">
      <dgm:prSet presAssocID="{8151077C-84C9-4DFE-AF87-A3929428811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547A141-CC6B-46AC-A7F5-69650CAAD068}" type="pres">
      <dgm:prSet presAssocID="{FCC0C03C-ED8F-496B-BB67-4FCA4A22F5B4}" presName="spacer" presStyleCnt="0"/>
      <dgm:spPr/>
    </dgm:pt>
    <dgm:pt modelId="{B79C4DBC-7180-4777-8475-53ED967C7603}" type="pres">
      <dgm:prSet presAssocID="{444D89EA-DA18-4B7F-BF22-B0ABE8EFE84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8274918-412E-41C1-BD0F-CB3922AB9F3D}" srcId="{DF07F0D7-9C53-49ED-A5FB-79A419AFF8D1}" destId="{444D89EA-DA18-4B7F-BF22-B0ABE8EFE845}" srcOrd="4" destOrd="0" parTransId="{64F85E2F-239A-425D-BDFC-7C8195293194}" sibTransId="{2BA7DE96-92A7-4C74-AEE7-DEE18CDD2D5E}"/>
    <dgm:cxn modelId="{1E62A81A-93F0-48DA-A237-C7DE2C8821D4}" type="presOf" srcId="{DF07F0D7-9C53-49ED-A5FB-79A419AFF8D1}" destId="{448AD942-E594-4B94-877C-672DF4D85FD6}" srcOrd="0" destOrd="0" presId="urn:microsoft.com/office/officeart/2005/8/layout/vList2"/>
    <dgm:cxn modelId="{6FE10332-7B02-45FE-82A3-B94BFBBBE974}" srcId="{DF07F0D7-9C53-49ED-A5FB-79A419AFF8D1}" destId="{C4463EB2-CA30-4BBC-BD05-9148FFC53A52}" srcOrd="1" destOrd="0" parTransId="{F601CE2E-4B3B-45F9-9769-22A275A3B2C5}" sibTransId="{CDA67F42-A627-4520-86D9-198AD8143A4E}"/>
    <dgm:cxn modelId="{47D1076C-7E7D-42A7-BA50-5FB42AB4E519}" type="presOf" srcId="{8151077C-84C9-4DFE-AF87-A3929428811B}" destId="{9D997DE4-5644-47B8-A611-DF345A3A26F8}" srcOrd="0" destOrd="0" presId="urn:microsoft.com/office/officeart/2005/8/layout/vList2"/>
    <dgm:cxn modelId="{90F3475A-48CA-4067-9BCA-C19FB2A93E75}" srcId="{DF07F0D7-9C53-49ED-A5FB-79A419AFF8D1}" destId="{8056F145-A575-4273-97F8-0258E7CD9B57}" srcOrd="0" destOrd="0" parTransId="{AFE06A1A-3DFD-4962-B051-EB0067B6629E}" sibTransId="{1ECD8326-B3BF-4046-A0E7-8FAB81803256}"/>
    <dgm:cxn modelId="{46181887-D413-4943-8DEC-A93CB9A76E45}" type="presOf" srcId="{8056F145-A575-4273-97F8-0258E7CD9B57}" destId="{EC47B85D-2437-4B3C-9802-6C7E55387230}" srcOrd="0" destOrd="0" presId="urn:microsoft.com/office/officeart/2005/8/layout/vList2"/>
    <dgm:cxn modelId="{A819D298-7D08-493F-B78F-E4967370F632}" srcId="{DF07F0D7-9C53-49ED-A5FB-79A419AFF8D1}" destId="{8151077C-84C9-4DFE-AF87-A3929428811B}" srcOrd="3" destOrd="0" parTransId="{E184E448-5DC7-46F2-AAB2-877C530EAE21}" sibTransId="{FCC0C03C-ED8F-496B-BB67-4FCA4A22F5B4}"/>
    <dgm:cxn modelId="{E61725AE-E881-4A0A-A7E2-01749542D07E}" type="presOf" srcId="{444D89EA-DA18-4B7F-BF22-B0ABE8EFE845}" destId="{B79C4DBC-7180-4777-8475-53ED967C7603}" srcOrd="0" destOrd="0" presId="urn:microsoft.com/office/officeart/2005/8/layout/vList2"/>
    <dgm:cxn modelId="{990F5CCB-2E2C-49D9-90F7-565F3899EA6A}" type="presOf" srcId="{C4463EB2-CA30-4BBC-BD05-9148FFC53A52}" destId="{67835D30-41D1-415F-A64D-F2D0CE1E922A}" srcOrd="0" destOrd="0" presId="urn:microsoft.com/office/officeart/2005/8/layout/vList2"/>
    <dgm:cxn modelId="{74B559D4-B966-4255-8B36-DE3CD825B582}" srcId="{DF07F0D7-9C53-49ED-A5FB-79A419AFF8D1}" destId="{AC6E886C-F71B-4E36-BBD9-52EA20823A11}" srcOrd="2" destOrd="0" parTransId="{4FAA1912-2D8B-44FE-A0EE-107959B01D4C}" sibTransId="{92D2ECB9-84B5-4764-B0CF-F6AB98C6FBCD}"/>
    <dgm:cxn modelId="{E77531FE-190E-48CF-9D59-4B2555E359F6}" type="presOf" srcId="{AC6E886C-F71B-4E36-BBD9-52EA20823A11}" destId="{F161C3FE-F363-4BFA-B113-8013E730A460}" srcOrd="0" destOrd="0" presId="urn:microsoft.com/office/officeart/2005/8/layout/vList2"/>
    <dgm:cxn modelId="{0CE847FD-2C12-4748-AA08-3F9BED6B7F4E}" type="presParOf" srcId="{448AD942-E594-4B94-877C-672DF4D85FD6}" destId="{EC47B85D-2437-4B3C-9802-6C7E55387230}" srcOrd="0" destOrd="0" presId="urn:microsoft.com/office/officeart/2005/8/layout/vList2"/>
    <dgm:cxn modelId="{F6A0C9B1-03C6-4F06-ADCC-79BA510DFD57}" type="presParOf" srcId="{448AD942-E594-4B94-877C-672DF4D85FD6}" destId="{8286F260-018B-4BA9-86A3-E81E27047637}" srcOrd="1" destOrd="0" presId="urn:microsoft.com/office/officeart/2005/8/layout/vList2"/>
    <dgm:cxn modelId="{F5F57ABA-3745-4DDB-A57A-907A3DF99C0E}" type="presParOf" srcId="{448AD942-E594-4B94-877C-672DF4D85FD6}" destId="{67835D30-41D1-415F-A64D-F2D0CE1E922A}" srcOrd="2" destOrd="0" presId="urn:microsoft.com/office/officeart/2005/8/layout/vList2"/>
    <dgm:cxn modelId="{634698D7-62B2-4840-AC11-B65C4BC94757}" type="presParOf" srcId="{448AD942-E594-4B94-877C-672DF4D85FD6}" destId="{B0ED5220-094A-4FB4-BAE9-82183AEF5085}" srcOrd="3" destOrd="0" presId="urn:microsoft.com/office/officeart/2005/8/layout/vList2"/>
    <dgm:cxn modelId="{486EA563-0851-47C6-B02E-7FB9C10002B8}" type="presParOf" srcId="{448AD942-E594-4B94-877C-672DF4D85FD6}" destId="{F161C3FE-F363-4BFA-B113-8013E730A460}" srcOrd="4" destOrd="0" presId="urn:microsoft.com/office/officeart/2005/8/layout/vList2"/>
    <dgm:cxn modelId="{5D0D040D-48C2-4645-A662-F881589191A0}" type="presParOf" srcId="{448AD942-E594-4B94-877C-672DF4D85FD6}" destId="{998066ED-2A87-4DE8-BC77-DF056828B236}" srcOrd="5" destOrd="0" presId="urn:microsoft.com/office/officeart/2005/8/layout/vList2"/>
    <dgm:cxn modelId="{D8F4EBE9-DDF4-453E-AA13-55859D5D2D39}" type="presParOf" srcId="{448AD942-E594-4B94-877C-672DF4D85FD6}" destId="{9D997DE4-5644-47B8-A611-DF345A3A26F8}" srcOrd="6" destOrd="0" presId="urn:microsoft.com/office/officeart/2005/8/layout/vList2"/>
    <dgm:cxn modelId="{EF36F51C-916E-4B92-8E13-795B55C23C80}" type="presParOf" srcId="{448AD942-E594-4B94-877C-672DF4D85FD6}" destId="{B547A141-CC6B-46AC-A7F5-69650CAAD068}" srcOrd="7" destOrd="0" presId="urn:microsoft.com/office/officeart/2005/8/layout/vList2"/>
    <dgm:cxn modelId="{58EC24CB-1C39-499A-81AC-116341B2A6CA}" type="presParOf" srcId="{448AD942-E594-4B94-877C-672DF4D85FD6}" destId="{B79C4DBC-7180-4777-8475-53ED967C760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7B85D-2437-4B3C-9802-6C7E55387230}">
      <dsp:nvSpPr>
        <dsp:cNvPr id="0" name=""/>
        <dsp:cNvSpPr/>
      </dsp:nvSpPr>
      <dsp:spPr>
        <a:xfrm>
          <a:off x="0" y="431153"/>
          <a:ext cx="7731107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kern="1200" dirty="0"/>
            <a:t>Felvételi tájékoztató délután: október 24.</a:t>
          </a:r>
          <a:endParaRPr lang="en-US" sz="3400" kern="1200" dirty="0"/>
        </a:p>
      </dsp:txBody>
      <dsp:txXfrm>
        <a:off x="39809" y="470962"/>
        <a:ext cx="7651489" cy="735872"/>
      </dsp:txXfrm>
    </dsp:sp>
    <dsp:sp modelId="{67835D30-41D1-415F-A64D-F2D0CE1E922A}">
      <dsp:nvSpPr>
        <dsp:cNvPr id="0" name=""/>
        <dsp:cNvSpPr/>
      </dsp:nvSpPr>
      <dsp:spPr>
        <a:xfrm>
          <a:off x="0" y="1344563"/>
          <a:ext cx="7731107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kern="1200"/>
            <a:t>Nyílt napok: december - január</a:t>
          </a:r>
          <a:endParaRPr lang="en-US" sz="3400" kern="1200"/>
        </a:p>
      </dsp:txBody>
      <dsp:txXfrm>
        <a:off x="39809" y="1384372"/>
        <a:ext cx="7651489" cy="735872"/>
      </dsp:txXfrm>
    </dsp:sp>
    <dsp:sp modelId="{F161C3FE-F363-4BFA-B113-8013E730A460}">
      <dsp:nvSpPr>
        <dsp:cNvPr id="0" name=""/>
        <dsp:cNvSpPr/>
      </dsp:nvSpPr>
      <dsp:spPr>
        <a:xfrm>
          <a:off x="0" y="2257973"/>
          <a:ext cx="7731107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kern="1200" dirty="0"/>
            <a:t>Felvételi tréningek: november 23. és 30.</a:t>
          </a:r>
          <a:endParaRPr lang="en-US" sz="3400" kern="1200" dirty="0"/>
        </a:p>
      </dsp:txBody>
      <dsp:txXfrm>
        <a:off x="39809" y="2297782"/>
        <a:ext cx="7651489" cy="735872"/>
      </dsp:txXfrm>
    </dsp:sp>
    <dsp:sp modelId="{9D997DE4-5644-47B8-A611-DF345A3A26F8}">
      <dsp:nvSpPr>
        <dsp:cNvPr id="0" name=""/>
        <dsp:cNvSpPr/>
      </dsp:nvSpPr>
      <dsp:spPr>
        <a:xfrm>
          <a:off x="0" y="3171383"/>
          <a:ext cx="7731107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felveteli@mzsg.hu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39809" y="3211192"/>
        <a:ext cx="7651489" cy="735872"/>
      </dsp:txXfrm>
    </dsp:sp>
    <dsp:sp modelId="{B79C4DBC-7180-4777-8475-53ED967C7603}">
      <dsp:nvSpPr>
        <dsp:cNvPr id="0" name=""/>
        <dsp:cNvSpPr/>
      </dsp:nvSpPr>
      <dsp:spPr>
        <a:xfrm>
          <a:off x="0" y="4084793"/>
          <a:ext cx="7731107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kern="1200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www.mzsg.hu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39809" y="4124602"/>
        <a:ext cx="7651489" cy="73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7826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983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687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869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58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307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4556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535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323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105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5284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55F14-F404-43FD-9066-7F279EDD0725}" type="datetimeFigureOut">
              <a:rPr lang="hu-HU" smtClean="0"/>
              <a:pPr/>
              <a:t>2024. 10. 15.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EB0E9-F33D-4574-91EE-8032972BB26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159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chemeClr val="accent1">
                <a:lumMod val="5000"/>
                <a:lumOff val="95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/>
          <a:srcRect t="56064" r="43492" b="19683"/>
          <a:stretch/>
        </p:blipFill>
        <p:spPr>
          <a:xfrm>
            <a:off x="8372476" y="5792113"/>
            <a:ext cx="3624874" cy="861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75854" y="103303"/>
            <a:ext cx="10640291" cy="10235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4000" b="1" dirty="0">
                <a:solidFill>
                  <a:schemeClr val="tx1"/>
                </a:solidFill>
              </a:rPr>
              <a:t>Szentendrei Móricz Zsigmond Gimnázium</a:t>
            </a:r>
          </a:p>
        </p:txBody>
      </p:sp>
      <p:pic>
        <p:nvPicPr>
          <p:cNvPr id="1026" name="Picture 2" descr="https://lh5.googleusercontent.com/-tY5pxrCa6h0/VK_WUAh551I/AAAAAAAAAAA/AnNtuGBvbwY/w600-h250-p/phot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2" r="5654"/>
          <a:stretch/>
        </p:blipFill>
        <p:spPr bwMode="auto">
          <a:xfrm>
            <a:off x="1947347" y="1404566"/>
            <a:ext cx="8131050" cy="4048867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52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ChangeAspect="1"/>
          </p:cNvPicPr>
          <p:nvPr/>
        </p:nvPicPr>
        <p:blipFill rotWithShape="1">
          <a:blip r:embed="rId2" cstate="print"/>
          <a:srcRect r="2" b="24926"/>
          <a:stretch/>
        </p:blipFill>
        <p:spPr>
          <a:xfrm>
            <a:off x="641180" y="1631379"/>
            <a:ext cx="6410084" cy="3609302"/>
          </a:xfrm>
          <a:prstGeom prst="rect">
            <a:avLst/>
          </a:pr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9059" r="100"/>
          <a:stretch/>
        </p:blipFill>
        <p:spPr>
          <a:xfrm>
            <a:off x="7695873" y="687776"/>
            <a:ext cx="3854945" cy="2387035"/>
          </a:xfrm>
          <a:prstGeom prst="rect">
            <a:avLst/>
          </a:pr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Tartalom helye 3"/>
          <p:cNvPicPr>
            <a:picLocks noChangeAspect="1"/>
          </p:cNvPicPr>
          <p:nvPr/>
        </p:nvPicPr>
        <p:blipFill rotWithShape="1">
          <a:blip r:embed="rId4" cstate="print"/>
          <a:srcRect l="100"/>
          <a:stretch/>
        </p:blipFill>
        <p:spPr>
          <a:xfrm>
            <a:off x="7695873" y="3898721"/>
            <a:ext cx="3854945" cy="2170577"/>
          </a:xfrm>
          <a:prstGeom prst="rect">
            <a:avLst/>
          </a:pr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91517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ruházat, személy, fal, szöveg látható&#10;&#10;Automatikusan generált leírás">
            <a:extLst>
              <a:ext uri="{FF2B5EF4-FFF2-40B4-BE49-F238E27FC236}">
                <a16:creationId xmlns:a16="http://schemas.microsoft.com/office/drawing/2014/main" id="{8A1D6B2F-3B45-10CE-C8AE-00BB3BD1B3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7" r="15299" b="8648"/>
          <a:stretch/>
        </p:blipFill>
        <p:spPr>
          <a:xfrm>
            <a:off x="457202" y="367430"/>
            <a:ext cx="3683111" cy="2144782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3"/>
          <a:srcRect l="3806" t="23630" r="39833"/>
          <a:stretch/>
        </p:blipFill>
        <p:spPr>
          <a:xfrm rot="5400000">
            <a:off x="4921228" y="1317771"/>
            <a:ext cx="2262279" cy="252896"/>
          </a:xfrm>
          <a:prstGeom prst="rect">
            <a:avLst/>
          </a:prstGeom>
        </p:spPr>
      </p:pic>
      <p:pic>
        <p:nvPicPr>
          <p:cNvPr id="3" name="Kép 2" descr="ebédlő">
            <a:extLst>
              <a:ext uri="{FF2B5EF4-FFF2-40B4-BE49-F238E27FC236}">
                <a16:creationId xmlns:a16="http://schemas.microsoft.com/office/drawing/2014/main" id="{3A58ACC8-9845-8808-16FD-8E9B74D774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0" t="4306" b="14188"/>
          <a:stretch/>
        </p:blipFill>
        <p:spPr>
          <a:xfrm>
            <a:off x="531906" y="3243757"/>
            <a:ext cx="6839378" cy="2910637"/>
          </a:xfrm>
          <a:prstGeom prst="rect">
            <a:avLst/>
          </a:prstGeom>
        </p:spPr>
      </p:pic>
      <p:pic>
        <p:nvPicPr>
          <p:cNvPr id="1026" name="Picture 2" descr="C:\Users\Alapitvany\Downloads\IMG_0096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853268" y="644826"/>
            <a:ext cx="3567362" cy="2666604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007" y="4283144"/>
            <a:ext cx="3567362" cy="200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3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24460" b="41249"/>
          <a:stretch/>
        </p:blipFill>
        <p:spPr>
          <a:xfrm>
            <a:off x="0" y="6033153"/>
            <a:ext cx="12193057" cy="999241"/>
          </a:xfrm>
          <a:prstGeom prst="rect">
            <a:avLst/>
          </a:prstGeom>
        </p:spPr>
      </p:pic>
      <p:pic>
        <p:nvPicPr>
          <p:cNvPr id="6" name="Kép 7" descr="A képen szöveg, fa, kültéri, több látható&#10;&#10;Automatikusan generált leírás">
            <a:extLst>
              <a:ext uri="{FF2B5EF4-FFF2-40B4-BE49-F238E27FC236}">
                <a16:creationId xmlns:a16="http://schemas.microsoft.com/office/drawing/2014/main" id="{D9E6B23D-CB17-A8EB-412F-5F492DA51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02594" y="986117"/>
            <a:ext cx="8467663" cy="47826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Kép 4" descr="A képen szöveg, fa, kültéri, különböző látható&#10;&#10;Automatikusan generált leírás">
            <a:extLst>
              <a:ext uri="{FF2B5EF4-FFF2-40B4-BE49-F238E27FC236}">
                <a16:creationId xmlns:a16="http://schemas.microsoft.com/office/drawing/2014/main" id="{29490E56-5557-1722-BD00-4A57D11775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76" r="28275" b="-1"/>
          <a:stretch/>
        </p:blipFill>
        <p:spPr>
          <a:xfrm>
            <a:off x="20" y="10"/>
            <a:ext cx="3175466" cy="5245940"/>
          </a:xfrm>
          <a:custGeom>
            <a:avLst/>
            <a:gdLst/>
            <a:ahLst/>
            <a:cxnLst/>
            <a:rect l="l" t="t" r="r" b="b"/>
            <a:pathLst>
              <a:path w="3175486" h="5245950">
                <a:moveTo>
                  <a:pt x="0" y="0"/>
                </a:moveTo>
                <a:lnTo>
                  <a:pt x="3175486" y="0"/>
                </a:lnTo>
                <a:lnTo>
                  <a:pt x="2294818" y="5223932"/>
                </a:lnTo>
                <a:lnTo>
                  <a:pt x="2310547" y="5245950"/>
                </a:lnTo>
                <a:lnTo>
                  <a:pt x="0" y="4901963"/>
                </a:lnTo>
                <a:close/>
              </a:path>
            </a:pathLst>
          </a:custGeom>
          <a:ln w="38100">
            <a:noFill/>
          </a:ln>
          <a:effectLst/>
        </p:spPr>
      </p:pic>
      <p:pic>
        <p:nvPicPr>
          <p:cNvPr id="5" name="Kép 5" descr="A képen fa, növény látható&#10;&#10;Automatikusan generált leírás">
            <a:extLst>
              <a:ext uri="{FF2B5EF4-FFF2-40B4-BE49-F238E27FC236}">
                <a16:creationId xmlns:a16="http://schemas.microsoft.com/office/drawing/2014/main" id="{2ED9366D-149C-D59E-CA60-D78DFFF0CC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65" r="22677" b="1"/>
          <a:stretch/>
        </p:blipFill>
        <p:spPr>
          <a:xfrm>
            <a:off x="20" y="4901964"/>
            <a:ext cx="3459143" cy="1956037"/>
          </a:xfrm>
          <a:custGeom>
            <a:avLst/>
            <a:gdLst/>
            <a:ahLst/>
            <a:cxnLst/>
            <a:rect l="l" t="t" r="r" b="b"/>
            <a:pathLst>
              <a:path w="3459163" h="1956037">
                <a:moveTo>
                  <a:pt x="0" y="0"/>
                </a:moveTo>
                <a:lnTo>
                  <a:pt x="2310547" y="343987"/>
                </a:lnTo>
                <a:lnTo>
                  <a:pt x="3459163" y="1951804"/>
                </a:lnTo>
                <a:lnTo>
                  <a:pt x="0" y="1956037"/>
                </a:lnTo>
                <a:close/>
              </a:path>
            </a:pathLst>
          </a:custGeom>
          <a:ln w="381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55795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3"/>
          <a:stretch/>
        </p:blipFill>
        <p:spPr>
          <a:xfrm>
            <a:off x="6167845" y="23948"/>
            <a:ext cx="2508322" cy="3294144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734" y="-7950"/>
            <a:ext cx="3282425" cy="492469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2" y="23948"/>
            <a:ext cx="5856256" cy="329414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2" y="3435531"/>
            <a:ext cx="5856256" cy="3294144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" r="-760"/>
          <a:stretch/>
        </p:blipFill>
        <p:spPr>
          <a:xfrm>
            <a:off x="6177997" y="3435531"/>
            <a:ext cx="2498170" cy="3304903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0"/>
          <a:stretch/>
        </p:blipFill>
        <p:spPr>
          <a:xfrm>
            <a:off x="8846734" y="5167424"/>
            <a:ext cx="3265711" cy="156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10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/>
          <a:srcRect t="24460" b="41249"/>
          <a:stretch/>
        </p:blipFill>
        <p:spPr>
          <a:xfrm>
            <a:off x="622549" y="1752820"/>
            <a:ext cx="3122143" cy="25694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0" t="31328" r="42592" b="17674"/>
          <a:stretch/>
        </p:blipFill>
        <p:spPr>
          <a:xfrm>
            <a:off x="1173114" y="3748194"/>
            <a:ext cx="2003813" cy="2471631"/>
          </a:xfrm>
          <a:prstGeom prst="rect">
            <a:avLst/>
          </a:pr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676" y="1137159"/>
            <a:ext cx="3252903" cy="4597741"/>
          </a:xfrm>
          <a:prstGeom prst="rect">
            <a:avLst/>
          </a:pr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Tartalom helye 3"/>
          <p:cNvPicPr>
            <a:picLocks noChangeAspect="1"/>
          </p:cNvPicPr>
          <p:nvPr/>
        </p:nvPicPr>
        <p:blipFill rotWithShape="1">
          <a:blip r:embed="rId5" cstate="print"/>
          <a:srcRect l="6014" r="3351" b="4"/>
          <a:stretch/>
        </p:blipFill>
        <p:spPr>
          <a:xfrm>
            <a:off x="8313518" y="1043451"/>
            <a:ext cx="3252903" cy="4785158"/>
          </a:xfrm>
          <a:prstGeom prst="rect">
            <a:avLst/>
          </a:pr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43255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95131" y="546755"/>
            <a:ext cx="5128592" cy="1205844"/>
          </a:xfrm>
        </p:spPr>
        <p:txBody>
          <a:bodyPr/>
          <a:lstStyle/>
          <a:p>
            <a:pPr algn="ctr"/>
            <a:r>
              <a:rPr lang="hu-HU" b="1" dirty="0">
                <a:solidFill>
                  <a:srgbClr val="800000"/>
                </a:solidFill>
                <a:latin typeface="Arial Rounded MT Bold" panose="020F0704030504030204" pitchFamily="34" charset="0"/>
              </a:rPr>
              <a:t>TAGOZATOK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1958" y="1752599"/>
            <a:ext cx="5630177" cy="37909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3600" dirty="0"/>
              <a:t>Reál</a:t>
            </a:r>
            <a:r>
              <a:rPr lang="hu-HU" sz="5400" dirty="0"/>
              <a:t> </a:t>
            </a:r>
          </a:p>
          <a:p>
            <a:pPr marL="0" indent="0">
              <a:buNone/>
            </a:pPr>
            <a:r>
              <a:rPr lang="hu-HU" sz="2400" dirty="0"/>
              <a:t>(Biológia-kém. vagy fizika-</a:t>
            </a:r>
            <a:r>
              <a:rPr lang="hu-HU" sz="2400" dirty="0" err="1"/>
              <a:t>info</a:t>
            </a:r>
            <a:r>
              <a:rPr lang="hu-HU" sz="2400" dirty="0"/>
              <a:t>. csoport)</a:t>
            </a:r>
          </a:p>
          <a:p>
            <a:pPr marL="0" indent="0">
              <a:buNone/>
            </a:pPr>
            <a:r>
              <a:rPr lang="hu-HU" sz="3600" dirty="0"/>
              <a:t>Humán</a:t>
            </a:r>
          </a:p>
          <a:p>
            <a:pPr marL="0" indent="0">
              <a:buNone/>
            </a:pPr>
            <a:r>
              <a:rPr lang="hu-HU" sz="3600" dirty="0"/>
              <a:t>Angol Express</a:t>
            </a:r>
          </a:p>
          <a:p>
            <a:pPr marL="0" indent="0">
              <a:buNone/>
            </a:pPr>
            <a:r>
              <a:rPr lang="hu-HU" sz="3600" dirty="0"/>
              <a:t>Német Plusz</a:t>
            </a:r>
          </a:p>
          <a:p>
            <a:pPr marL="0" indent="0">
              <a:buNone/>
            </a:pPr>
            <a:r>
              <a:rPr lang="hu-HU" sz="3600" dirty="0"/>
              <a:t>Angol Plusz</a:t>
            </a:r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6344240" y="414386"/>
            <a:ext cx="5128592" cy="147058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400" b="1" dirty="0">
                <a:ln w="3175" cmpd="sng">
                  <a:noFill/>
                </a:ln>
                <a:solidFill>
                  <a:srgbClr val="800000"/>
                </a:solidFill>
                <a:latin typeface="Arial Rounded MT Bold" panose="020F0704030504030204" pitchFamily="34" charset="0"/>
                <a:ea typeface="+mj-ea"/>
                <a:cs typeface="+mj-cs"/>
              </a:rPr>
              <a:t>IDEGEN NYELVEK</a:t>
            </a:r>
            <a:endParaRPr kumimoji="0" lang="hu-HU" sz="4400" b="1" i="0" u="none" strike="noStrike" kern="1200" cap="none" spc="0" normalizeH="0" baseline="0" noProof="0" dirty="0">
              <a:ln w="3175" cmpd="sng"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8121928" y="2144600"/>
            <a:ext cx="3350904" cy="30212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tabLst/>
              <a:defRPr/>
            </a:pPr>
            <a:r>
              <a:rPr lang="hu-HU" sz="3600" noProof="0" dirty="0"/>
              <a:t>Angol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tabLst/>
              <a:defRPr/>
            </a:pPr>
            <a:r>
              <a:rPr kumimoji="0" lang="hu-HU" sz="36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Német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tabLst/>
              <a:defRPr/>
            </a:pPr>
            <a:r>
              <a:rPr lang="hu-HU" sz="3600" noProof="0" dirty="0"/>
              <a:t>Francia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tabLst/>
              <a:defRPr/>
            </a:pPr>
            <a:r>
              <a:rPr kumimoji="0" lang="hu-HU" sz="36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Olasz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tabLst/>
              <a:defRPr/>
            </a:pPr>
            <a:r>
              <a:rPr lang="hu-HU" sz="3600" noProof="0" dirty="0"/>
              <a:t>Orosz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/>
          <a:srcRect t="24460" b="41249"/>
          <a:stretch/>
        </p:blipFill>
        <p:spPr>
          <a:xfrm>
            <a:off x="0" y="6033153"/>
            <a:ext cx="12193057" cy="9992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0442" y="685801"/>
            <a:ext cx="3189768" cy="5105400"/>
          </a:xfrm>
        </p:spPr>
        <p:txBody>
          <a:bodyPr>
            <a:normAutofit/>
          </a:bodyPr>
          <a:lstStyle/>
          <a:p>
            <a:pPr algn="l"/>
            <a:r>
              <a:rPr lang="hu-HU" dirty="0">
                <a:solidFill>
                  <a:srgbClr val="800000"/>
                </a:solidFill>
                <a:latin typeface="Arial Rounded MT Bold" panose="020F0704030504030204" pitchFamily="34" charset="0"/>
              </a:rPr>
              <a:t>Felvételi pontok számítása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49831" y="685801"/>
            <a:ext cx="8116477" cy="51054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2800" b="1" dirty="0">
                <a:solidFill>
                  <a:srgbClr val="800000"/>
                </a:solidFill>
              </a:rPr>
              <a:t>Központi felvételi vizsga</a:t>
            </a:r>
            <a:r>
              <a:rPr lang="hu-HU" sz="2800" b="1" dirty="0"/>
              <a:t> </a:t>
            </a:r>
            <a:r>
              <a:rPr lang="hu-HU" sz="2800" dirty="0"/>
              <a:t> 100 pont</a:t>
            </a:r>
          </a:p>
          <a:p>
            <a:r>
              <a:rPr lang="hu-HU" sz="2800" b="1" dirty="0">
                <a:solidFill>
                  <a:srgbClr val="800000"/>
                </a:solidFill>
              </a:rPr>
              <a:t>Hozott pontok  </a:t>
            </a:r>
            <a:r>
              <a:rPr lang="hu-HU" dirty="0"/>
              <a:t>50 pont</a:t>
            </a:r>
            <a:endParaRPr lang="hu-HU" sz="2800" b="1" dirty="0">
              <a:solidFill>
                <a:srgbClr val="800000"/>
              </a:solidFill>
            </a:endParaRPr>
          </a:p>
          <a:p>
            <a:pPr marL="0" indent="0">
              <a:buNone/>
            </a:pPr>
            <a:r>
              <a:rPr lang="hu-HU" sz="2800" dirty="0"/>
              <a:t>  7. év vége, 8. félév, </a:t>
            </a:r>
            <a:br>
              <a:rPr lang="hu-HU" sz="2800" dirty="0"/>
            </a:br>
            <a:r>
              <a:rPr lang="hu-HU" sz="2800" dirty="0"/>
              <a:t>  magyar, tört., idegen nyelv, matematika., 1 </a:t>
            </a:r>
            <a:r>
              <a:rPr lang="hu-HU" sz="2800" dirty="0" err="1"/>
              <a:t>term</a:t>
            </a:r>
            <a:r>
              <a:rPr lang="hu-HU" sz="2800" dirty="0"/>
              <a:t>. tud.</a:t>
            </a:r>
          </a:p>
          <a:p>
            <a:r>
              <a:rPr lang="hu-HU" sz="2800" b="1" dirty="0">
                <a:solidFill>
                  <a:srgbClr val="800000"/>
                </a:solidFill>
              </a:rPr>
              <a:t>Szóbeli meghallgatás </a:t>
            </a:r>
            <a:r>
              <a:rPr lang="hu-HU" dirty="0"/>
              <a:t>50 pont</a:t>
            </a:r>
            <a:br>
              <a:rPr lang="hu-HU" sz="2800" b="1" dirty="0">
                <a:solidFill>
                  <a:srgbClr val="800000"/>
                </a:solidFill>
              </a:rPr>
            </a:br>
            <a:r>
              <a:rPr lang="hu-HU" sz="2800" dirty="0"/>
              <a:t>Mentes: jeles/kitűnő ÉS min. 65 pontos központi.</a:t>
            </a:r>
          </a:p>
          <a:p>
            <a:endParaRPr lang="hu-HU" sz="2800" dirty="0"/>
          </a:p>
          <a:p>
            <a:pPr marL="0" indent="0">
              <a:buNone/>
            </a:pPr>
            <a:r>
              <a:rPr lang="hu-HU" sz="2800" dirty="0"/>
              <a:t>Felvételi listához kerülésre 140 pont szükséges.</a:t>
            </a:r>
          </a:p>
          <a:p>
            <a:pPr marL="0" indent="0">
              <a:buNone/>
            </a:pPr>
            <a:endParaRPr lang="hu-HU" sz="2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/>
          <a:srcRect t="24460" b="41249"/>
          <a:stretch/>
        </p:blipFill>
        <p:spPr>
          <a:xfrm>
            <a:off x="0" y="6033153"/>
            <a:ext cx="12193057" cy="99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42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6252" y="1813715"/>
            <a:ext cx="3783657" cy="2265576"/>
          </a:xfrm>
        </p:spPr>
        <p:txBody>
          <a:bodyPr>
            <a:normAutofit/>
          </a:bodyPr>
          <a:lstStyle/>
          <a:p>
            <a:pPr algn="l"/>
            <a:r>
              <a:rPr lang="hu-HU" dirty="0">
                <a:solidFill>
                  <a:srgbClr val="800000"/>
                </a:solidFill>
                <a:latin typeface="Avenir Next LT Pro Demi" panose="020F0502020204030204" pitchFamily="34" charset="-18"/>
              </a:rPr>
              <a:t>Tájékozódási</a:t>
            </a:r>
            <a:br>
              <a:rPr lang="hu-HU" dirty="0">
                <a:solidFill>
                  <a:srgbClr val="800000"/>
                </a:solidFill>
                <a:latin typeface="Avenir Next LT Pro Demi" panose="020F0502020204030204" pitchFamily="34" charset="-18"/>
              </a:rPr>
            </a:br>
            <a:r>
              <a:rPr lang="hu-HU" dirty="0">
                <a:solidFill>
                  <a:srgbClr val="800000"/>
                </a:solidFill>
                <a:latin typeface="Avenir Next LT Pro Demi" panose="020F0502020204030204" pitchFamily="34" charset="-18"/>
              </a:rPr>
              <a:t>lehetőségek </a:t>
            </a:r>
          </a:p>
        </p:txBody>
      </p:sp>
      <p:graphicFrame>
        <p:nvGraphicFramePr>
          <p:cNvPr id="7" name="Tartalom helye 2">
            <a:extLst>
              <a:ext uri="{FF2B5EF4-FFF2-40B4-BE49-F238E27FC236}">
                <a16:creationId xmlns:a16="http://schemas.microsoft.com/office/drawing/2014/main" id="{9763B57F-4F34-4494-6824-2B2D8AE81D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982310"/>
              </p:ext>
            </p:extLst>
          </p:nvPr>
        </p:nvGraphicFramePr>
        <p:xfrm>
          <a:off x="4244641" y="607724"/>
          <a:ext cx="7731107" cy="533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Kép 4"/>
          <p:cNvPicPr>
            <a:picLocks noChangeAspect="1"/>
          </p:cNvPicPr>
          <p:nvPr/>
        </p:nvPicPr>
        <p:blipFill rotWithShape="1">
          <a:blip r:embed="rId7"/>
          <a:srcRect t="24460" b="41249"/>
          <a:stretch/>
        </p:blipFill>
        <p:spPr>
          <a:xfrm>
            <a:off x="0" y="6033153"/>
            <a:ext cx="12193057" cy="99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01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 téma">
  <a:themeElements>
    <a:clrScheme name="Office 2013 – 2022 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 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 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533</TotalTime>
  <Words>125</Words>
  <Application>Microsoft Office PowerPoint</Application>
  <PresentationFormat>Szélesvásznú</PresentationFormat>
  <Paragraphs>27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5" baseType="lpstr">
      <vt:lpstr>Arial</vt:lpstr>
      <vt:lpstr>Arial Rounded MT Bold</vt:lpstr>
      <vt:lpstr>Avenir Next LT Pro Demi</vt:lpstr>
      <vt:lpstr>Calibri</vt:lpstr>
      <vt:lpstr>Calibri Light</vt:lpstr>
      <vt:lpstr>Office 2013 – 2022 téma</vt:lpstr>
      <vt:lpstr>Szentendrei Móricz Zsigmond Gimnázium</vt:lpstr>
      <vt:lpstr>PowerPoint-bemutató</vt:lpstr>
      <vt:lpstr>PowerPoint-bemutató</vt:lpstr>
      <vt:lpstr>PowerPoint-bemutató</vt:lpstr>
      <vt:lpstr>PowerPoint-bemutató</vt:lpstr>
      <vt:lpstr>PowerPoint-bemutató</vt:lpstr>
      <vt:lpstr>TAGOZATOK</vt:lpstr>
      <vt:lpstr>Felvételi pontok számítása</vt:lpstr>
      <vt:lpstr>Tájékozódási lehetőségek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Móricz Zsigmond Gimnázium</dc:title>
  <dc:creator>Kerezsi Csaba</dc:creator>
  <cp:lastModifiedBy>Kerezsi Csaba</cp:lastModifiedBy>
  <cp:revision>118</cp:revision>
  <dcterms:created xsi:type="dcterms:W3CDTF">2016-11-07T18:49:21Z</dcterms:created>
  <dcterms:modified xsi:type="dcterms:W3CDTF">2024-10-15T13:59:59Z</dcterms:modified>
</cp:coreProperties>
</file>